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Open Sans Light" panose="020B0306030504020204" pitchFamily="34" charset="0"/>
      <p:regular r:id="rId16"/>
      <p:bold r:id="rId17"/>
      <p:italic r:id="rId18"/>
      <p:boldItalic r:id="rId19"/>
    </p:embeddedFont>
    <p:embeddedFont>
      <p:font typeface="Roboto" panose="02000000000000000000" pitchFamily="2" charset="0"/>
      <p:regular r:id="rId20"/>
      <p:bold r:id="rId21"/>
      <p:italic r:id="rId22"/>
      <p:boldItalic r:id="rId23"/>
    </p:embeddedFont>
    <p:embeddedFont>
      <p:font typeface="Open Sans ExtraBold" panose="020B0906030804020204" pitchFamily="34" charset="0"/>
      <p:bold r:id="rId24"/>
      <p:boldItalic r:id="rId25"/>
    </p:embeddedFont>
    <p:embeddedFont>
      <p:font typeface="Open Sans" panose="020B0606030504020204" pitchFamily="34" charset="0"/>
      <p:regular r:id="rId26"/>
      <p:bold r:id="rId27"/>
      <p:italic r:id="rId28"/>
      <p:boldItalic r:id="rId29"/>
    </p:embeddedFont>
    <p:embeddedFont>
      <p:font typeface="Verdana" panose="020B060403050404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B46BB8C-B927-4D07-9E24-2779F3208BA4}">
  <a:tblStyle styleId="{8B46BB8C-B927-4D07-9E24-2779F3208BA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658"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439637da42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439637da4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000" b="1">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43e8108c4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43e8108c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000" b="1">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e194d2f0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e194d2f0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endParaRPr sz="1000">
              <a:solidFill>
                <a:srgbClr val="666666"/>
              </a:solidFill>
              <a:highlight>
                <a:srgbClr val="FFFFFF"/>
              </a:highlight>
              <a:latin typeface="Verdana"/>
              <a:ea typeface="Verdana"/>
              <a:cs typeface="Verdana"/>
              <a:sym typeface="Verdan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439637da4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439637da4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endParaRPr sz="1000">
              <a:latin typeface="Open Sans"/>
              <a:ea typeface="Open Sans"/>
              <a:cs typeface="Open Sans"/>
              <a:sym typeface="Ope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e194d2f0ed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e194d2f0ed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None/>
            </a:pPr>
            <a:endParaRPr sz="1200">
              <a:solidFill>
                <a:schemeClr val="dk1"/>
              </a:solidFill>
              <a:latin typeface="Roboto"/>
              <a:ea typeface="Roboto"/>
              <a:cs typeface="Roboto"/>
              <a:sym typeface="Robo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439637da42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439637da42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None/>
            </a:pPr>
            <a:endParaRPr sz="1200">
              <a:solidFill>
                <a:schemeClr val="dk1"/>
              </a:solidFill>
              <a:latin typeface="Roboto"/>
              <a:ea typeface="Roboto"/>
              <a:cs typeface="Roboto"/>
              <a:sym typeface="Robo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e194d2f0ed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e194d2f0ed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None/>
            </a:pPr>
            <a:endParaRPr sz="1200">
              <a:solidFill>
                <a:schemeClr val="dk1"/>
              </a:solidFill>
              <a:latin typeface="Roboto"/>
              <a:ea typeface="Roboto"/>
              <a:cs typeface="Roboto"/>
              <a:sym typeface="Robo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39637da4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39637da4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a:solidFill>
                <a:schemeClr val="dk1"/>
              </a:solidFill>
            </a:endParaRPr>
          </a:p>
          <a:p>
            <a:pPr marL="0" lvl="0" indent="0" algn="just" rtl="0">
              <a:spcBef>
                <a:spcPts val="0"/>
              </a:spcBef>
              <a:spcAft>
                <a:spcPts val="0"/>
              </a:spcAft>
              <a:buClr>
                <a:schemeClr val="dk1"/>
              </a:buClr>
              <a:buSzPts val="1100"/>
              <a:buFont typeface="Arial"/>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e194d2f0ed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e194d2f0ed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endParaRPr>
              <a:solidFill>
                <a:schemeClr val="dk1"/>
              </a:solidFill>
            </a:endParaRPr>
          </a:p>
          <a:p>
            <a:pPr marL="0" lvl="0" indent="0" algn="just" rtl="0">
              <a:spcBef>
                <a:spcPts val="0"/>
              </a:spcBef>
              <a:spcAft>
                <a:spcPts val="0"/>
              </a:spcAft>
              <a:buClr>
                <a:schemeClr val="dk1"/>
              </a:buClr>
              <a:buSzPts val="11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43e8108c42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43e8108c4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b="1">
              <a:solidFill>
                <a:schemeClr val="dk1"/>
              </a:solidFill>
              <a:latin typeface="Open Sans"/>
              <a:ea typeface="Open Sans"/>
              <a:cs typeface="Open Sans"/>
              <a:sym typeface="Open Sans"/>
            </a:endParaRPr>
          </a:p>
          <a:p>
            <a:pPr marL="0" lvl="0" indent="0" algn="l" rtl="0">
              <a:spcBef>
                <a:spcPts val="0"/>
              </a:spcBef>
              <a:spcAft>
                <a:spcPts val="0"/>
              </a:spcAft>
              <a:buNone/>
            </a:pPr>
            <a:endParaRPr sz="1000" b="1">
              <a:latin typeface="Open Sans"/>
              <a:ea typeface="Open Sans"/>
              <a:cs typeface="Open Sans"/>
              <a:sym typeface="Ope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e194d2f0ed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e194d2f0ed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000" b="1">
              <a:solidFill>
                <a:schemeClr val="dk1"/>
              </a:solidFill>
              <a:latin typeface="Open Sans"/>
              <a:ea typeface="Open Sans"/>
              <a:cs typeface="Open Sans"/>
              <a:sym typeface="Open Sans"/>
            </a:endParaRPr>
          </a:p>
          <a:p>
            <a:pPr marL="0" lvl="0" indent="0" algn="l" rtl="0">
              <a:spcBef>
                <a:spcPts val="0"/>
              </a:spcBef>
              <a:spcAft>
                <a:spcPts val="0"/>
              </a:spcAft>
              <a:buNone/>
            </a:pPr>
            <a:endParaRPr sz="1000" b="1">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e194d2f0ed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e194d2f0ed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endParaRPr sz="100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a:solidFill>
                <a:schemeClr val="dk1"/>
              </a:solidFill>
            </a:endParaRPr>
          </a:p>
          <a:p>
            <a:pPr marL="0" lvl="0" indent="0" algn="just" rtl="0">
              <a:spcBef>
                <a:spcPts val="0"/>
              </a:spcBef>
              <a:spcAft>
                <a:spcPts val="0"/>
              </a:spcAft>
              <a:buClr>
                <a:schemeClr val="dk1"/>
              </a:buClr>
              <a:buSzPts val="1100"/>
              <a:buFont typeface="Arial"/>
              <a:buNone/>
            </a:pPr>
            <a:endParaRPr sz="1200" b="1">
              <a:solidFill>
                <a:schemeClr val="dk1"/>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439637da42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439637da42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just" rtl="0">
              <a:lnSpc>
                <a:spcPct val="115000"/>
              </a:lnSpc>
              <a:spcBef>
                <a:spcPts val="0"/>
              </a:spcBef>
              <a:spcAft>
                <a:spcPts val="0"/>
              </a:spcAft>
              <a:buNone/>
            </a:pPr>
            <a:endParaRPr sz="1000">
              <a:solidFill>
                <a:schemeClr val="dk1"/>
              </a:solidFill>
              <a:latin typeface="Open Sans"/>
              <a:ea typeface="Open Sans"/>
              <a:cs typeface="Open Sans"/>
              <a:sym typeface="Ope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hyperlink" Target="https://g1.globo.com/sp/santos-regiao/noticia/2020/06/22/quatorze-pinguins-de-magalhaes-sao-resgatados-no-litoral-de-sp.g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www.youtube.com/watch?v=3hn0r3pwKLQ" TargetMode="External"/><Relationship Id="rId4" Type="http://schemas.openxmlformats.org/officeDocument/2006/relationships/hyperlink" Target="https://g1.globo.com/sp/santos-regiao/noticia/2020/06/22/quatorze-pinguins-de-magalhaes-sao-resgatados-no-litoral-de-sp.g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332725" y="221825"/>
            <a:ext cx="8535300" cy="430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sz="2600" b="1" dirty="0">
                <a:solidFill>
                  <a:schemeClr val="dk1"/>
                </a:solidFill>
                <a:latin typeface="Open Sans"/>
                <a:ea typeface="Open Sans"/>
                <a:cs typeface="Open Sans"/>
                <a:sym typeface="Open Sans"/>
              </a:rPr>
              <a:t>Pinguins-de-Magalhães</a:t>
            </a:r>
            <a:endParaRPr sz="2600" b="1" dirty="0">
              <a:latin typeface="Open Sans"/>
              <a:ea typeface="Open Sans"/>
              <a:cs typeface="Open Sans"/>
              <a:sym typeface="Open Sans"/>
            </a:endParaRPr>
          </a:p>
          <a:p>
            <a:pPr marL="0" lvl="0" indent="0" algn="l" rtl="0">
              <a:spcBef>
                <a:spcPts val="0"/>
              </a:spcBef>
              <a:spcAft>
                <a:spcPts val="0"/>
              </a:spcAft>
              <a:buNone/>
            </a:pPr>
            <a:endParaRPr sz="600" b="1" dirty="0">
              <a:latin typeface="Open Sans"/>
              <a:ea typeface="Open Sans"/>
              <a:cs typeface="Open Sans"/>
              <a:sym typeface="Open Sans"/>
            </a:endParaRPr>
          </a:p>
          <a:p>
            <a:pPr marL="0" lvl="0" indent="0" algn="l" rtl="0">
              <a:spcBef>
                <a:spcPts val="0"/>
              </a:spcBef>
              <a:spcAft>
                <a:spcPts val="0"/>
              </a:spcAft>
              <a:buNone/>
            </a:pPr>
            <a:endParaRPr sz="1700" b="1" dirty="0">
              <a:latin typeface="Open Sans"/>
              <a:ea typeface="Open Sans"/>
              <a:cs typeface="Open Sans"/>
              <a:sym typeface="Open Sans"/>
            </a:endParaRPr>
          </a:p>
          <a:p>
            <a:pPr marL="0" lvl="0" indent="0" algn="l" rtl="0">
              <a:spcBef>
                <a:spcPts val="0"/>
              </a:spcBef>
              <a:spcAft>
                <a:spcPts val="0"/>
              </a:spcAft>
              <a:buNone/>
            </a:pPr>
            <a:r>
              <a:rPr lang="pt-BR" sz="1700" b="1" dirty="0">
                <a:latin typeface="Open Sans"/>
                <a:ea typeface="Open Sans"/>
                <a:cs typeface="Open Sans"/>
                <a:sym typeface="Open Sans"/>
              </a:rPr>
              <a:t>Ensino Fundamental:  </a:t>
            </a:r>
            <a:r>
              <a:rPr lang="pt-BR" sz="1700" dirty="0">
                <a:latin typeface="Open Sans"/>
                <a:ea typeface="Open Sans"/>
                <a:cs typeface="Open Sans"/>
                <a:sym typeface="Open Sans"/>
              </a:rPr>
              <a:t>3° ano</a:t>
            </a:r>
            <a:endParaRPr sz="1700" dirty="0">
              <a:latin typeface="Open Sans"/>
              <a:ea typeface="Open Sans"/>
              <a:cs typeface="Open Sans"/>
              <a:sym typeface="Open Sans"/>
            </a:endParaRPr>
          </a:p>
          <a:p>
            <a:pPr marL="0" lvl="0" indent="0" algn="l" rtl="0">
              <a:spcBef>
                <a:spcPts val="0"/>
              </a:spcBef>
              <a:spcAft>
                <a:spcPts val="0"/>
              </a:spcAft>
              <a:buNone/>
            </a:pPr>
            <a:endParaRPr sz="1700" b="1" dirty="0">
              <a:solidFill>
                <a:schemeClr val="dk1"/>
              </a:solidFill>
              <a:latin typeface="Open Sans"/>
              <a:ea typeface="Open Sans"/>
              <a:cs typeface="Open Sans"/>
              <a:sym typeface="Open Sans"/>
            </a:endParaRPr>
          </a:p>
          <a:p>
            <a:pPr marL="0" lvl="0" indent="0" algn="l" rtl="0">
              <a:spcBef>
                <a:spcPts val="0"/>
              </a:spcBef>
              <a:spcAft>
                <a:spcPts val="0"/>
              </a:spcAft>
              <a:buNone/>
            </a:pPr>
            <a:r>
              <a:rPr lang="pt-BR" sz="1700" b="1" dirty="0">
                <a:solidFill>
                  <a:schemeClr val="dk1"/>
                </a:solidFill>
                <a:latin typeface="Open Sans"/>
                <a:ea typeface="Open Sans"/>
                <a:cs typeface="Open Sans"/>
                <a:sym typeface="Open Sans"/>
              </a:rPr>
              <a:t>Componente Curricular: </a:t>
            </a:r>
            <a:r>
              <a:rPr lang="pt-BR" sz="1700" dirty="0">
                <a:solidFill>
                  <a:schemeClr val="dk1"/>
                </a:solidFill>
                <a:latin typeface="Open Sans"/>
                <a:ea typeface="Open Sans"/>
                <a:cs typeface="Open Sans"/>
                <a:sym typeface="Open Sans"/>
              </a:rPr>
              <a:t>Ciências</a:t>
            </a:r>
            <a:endParaRPr sz="1700" dirty="0">
              <a:solidFill>
                <a:schemeClr val="dk1"/>
              </a:solidFill>
              <a:latin typeface="Open Sans"/>
              <a:ea typeface="Open Sans"/>
              <a:cs typeface="Open Sans"/>
              <a:sym typeface="Open Sans"/>
            </a:endParaRPr>
          </a:p>
          <a:p>
            <a:pPr marL="0" lvl="0" indent="0" algn="l" rtl="0">
              <a:spcBef>
                <a:spcPts val="0"/>
              </a:spcBef>
              <a:spcAft>
                <a:spcPts val="0"/>
              </a:spcAft>
              <a:buNone/>
            </a:pPr>
            <a:endParaRPr sz="1700" b="1" dirty="0">
              <a:solidFill>
                <a:schemeClr val="dk1"/>
              </a:solidFill>
              <a:latin typeface="Open Sans"/>
              <a:ea typeface="Open Sans"/>
              <a:cs typeface="Open Sans"/>
              <a:sym typeface="Open Sans"/>
            </a:endParaRPr>
          </a:p>
          <a:p>
            <a:pPr marL="0" lvl="0" indent="0" algn="l" rtl="0">
              <a:spcBef>
                <a:spcPts val="0"/>
              </a:spcBef>
              <a:spcAft>
                <a:spcPts val="0"/>
              </a:spcAft>
              <a:buNone/>
            </a:pPr>
            <a:r>
              <a:rPr lang="pt-BR" sz="1700" b="1" dirty="0">
                <a:solidFill>
                  <a:schemeClr val="dk1"/>
                </a:solidFill>
                <a:latin typeface="Open Sans"/>
                <a:ea typeface="Open Sans"/>
                <a:cs typeface="Open Sans"/>
                <a:sym typeface="Open Sans"/>
              </a:rPr>
              <a:t>Objetos do Conhecimento: </a:t>
            </a:r>
            <a:r>
              <a:rPr lang="pt-BR" sz="1700" dirty="0">
                <a:latin typeface="Open Sans"/>
                <a:ea typeface="Open Sans"/>
                <a:cs typeface="Open Sans"/>
                <a:sym typeface="Open Sans"/>
              </a:rPr>
              <a:t>Características e desenvolvimento dos animais.</a:t>
            </a:r>
            <a:endParaRPr sz="1700" dirty="0">
              <a:latin typeface="Open Sans"/>
              <a:ea typeface="Open Sans"/>
              <a:cs typeface="Open Sans"/>
              <a:sym typeface="Open Sans"/>
            </a:endParaRPr>
          </a:p>
          <a:p>
            <a:pPr marL="0" lvl="0" indent="0" algn="l" rtl="0">
              <a:spcBef>
                <a:spcPts val="0"/>
              </a:spcBef>
              <a:spcAft>
                <a:spcPts val="0"/>
              </a:spcAft>
              <a:buNone/>
            </a:pPr>
            <a:endParaRPr sz="1700" b="1" dirty="0">
              <a:solidFill>
                <a:schemeClr val="dk1"/>
              </a:solidFill>
              <a:latin typeface="Open Sans"/>
              <a:ea typeface="Open Sans"/>
              <a:cs typeface="Open Sans"/>
              <a:sym typeface="Open Sans"/>
            </a:endParaRPr>
          </a:p>
          <a:p>
            <a:pPr marL="0" lvl="0" indent="0" algn="just" rtl="0">
              <a:spcBef>
                <a:spcPts val="0"/>
              </a:spcBef>
              <a:spcAft>
                <a:spcPts val="0"/>
              </a:spcAft>
              <a:buNone/>
            </a:pPr>
            <a:r>
              <a:rPr lang="pt-BR" sz="1700" b="1" dirty="0">
                <a:solidFill>
                  <a:schemeClr val="dk1"/>
                </a:solidFill>
                <a:latin typeface="Open Sans"/>
                <a:ea typeface="Open Sans"/>
                <a:cs typeface="Open Sans"/>
                <a:sym typeface="Open Sans"/>
              </a:rPr>
              <a:t>Habilidade: </a:t>
            </a:r>
            <a:r>
              <a:rPr lang="pt-BR" sz="1700" dirty="0">
                <a:latin typeface="Open Sans"/>
                <a:ea typeface="Open Sans"/>
                <a:cs typeface="Open Sans"/>
                <a:sym typeface="Open Sans"/>
              </a:rPr>
              <a:t>Identificar características sobre o modo de vida (o que comem, como se reproduzem, como se deslocam) dos animais comuns no ambiente próximo.</a:t>
            </a:r>
            <a:endParaRPr sz="1700" dirty="0">
              <a:latin typeface="Open Sans"/>
              <a:ea typeface="Open Sans"/>
              <a:cs typeface="Open Sans"/>
              <a:sym typeface="Open Sans"/>
            </a:endParaRPr>
          </a:p>
          <a:p>
            <a:pPr marL="0" lvl="0" indent="0" algn="l" rtl="0">
              <a:spcBef>
                <a:spcPts val="0"/>
              </a:spcBef>
              <a:spcAft>
                <a:spcPts val="0"/>
              </a:spcAft>
              <a:buNone/>
            </a:pPr>
            <a:endParaRPr sz="1700" b="1" dirty="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r>
              <a:rPr lang="pt-BR" sz="1700" b="1" dirty="0">
                <a:solidFill>
                  <a:schemeClr val="dk1"/>
                </a:solidFill>
                <a:latin typeface="Open Sans"/>
                <a:ea typeface="Open Sans"/>
                <a:cs typeface="Open Sans"/>
                <a:sym typeface="Open Sans"/>
              </a:rPr>
              <a:t>Objetivo de aprendizagem: </a:t>
            </a:r>
            <a:r>
              <a:rPr lang="pt-BR" sz="1700" dirty="0">
                <a:solidFill>
                  <a:schemeClr val="dk1"/>
                </a:solidFill>
                <a:latin typeface="Open Sans"/>
                <a:ea typeface="Open Sans"/>
                <a:cs typeface="Open Sans"/>
                <a:sym typeface="Open Sans"/>
              </a:rPr>
              <a:t>Reconhecer o modo de vida e as diferentes características apresentadas pelos Pinguins-de-Magalhães e refletir sobre os problemas ambientais, com foco na poluição marinha, que interferem na vida dos pinguins e de outros animais aquáticos.</a:t>
            </a:r>
            <a:endParaRPr sz="1700" dirty="0">
              <a:solidFill>
                <a:schemeClr val="dk1"/>
              </a:solidFill>
              <a:latin typeface="Open Sans Light"/>
              <a:ea typeface="Open Sans Light"/>
              <a:cs typeface="Open Sans Light"/>
              <a:sym typeface="Open Sans Light"/>
            </a:endParaRPr>
          </a:p>
          <a:p>
            <a:pPr marL="0" lvl="0" indent="0" algn="l" rtl="0">
              <a:spcBef>
                <a:spcPts val="0"/>
              </a:spcBef>
              <a:spcAft>
                <a:spcPts val="0"/>
              </a:spcAft>
              <a:buNone/>
            </a:pPr>
            <a:endParaRPr sz="1800" b="1" dirty="0">
              <a:solidFill>
                <a:schemeClr val="dk1"/>
              </a:solidFill>
              <a:latin typeface="Open Sans"/>
              <a:ea typeface="Open Sans"/>
              <a:cs typeface="Open Sans"/>
              <a:sym typeface="Open Sans"/>
            </a:endParaRPr>
          </a:p>
        </p:txBody>
      </p:sp>
      <p:pic>
        <p:nvPicPr>
          <p:cNvPr id="3" name="Google Shape;10;p8"/>
          <p:cNvPicPr preferRelativeResize="0"/>
          <p:nvPr/>
        </p:nvPicPr>
        <p:blipFill rotWithShape="1">
          <a:blip r:embed="rId4">
            <a:alphaModFix/>
          </a:blip>
          <a:srcRect/>
          <a:stretch/>
        </p:blipFill>
        <p:spPr>
          <a:xfrm>
            <a:off x="5463150" y="4742163"/>
            <a:ext cx="979141" cy="2524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p:nvPr/>
        </p:nvSpPr>
        <p:spPr>
          <a:xfrm>
            <a:off x="549600" y="290750"/>
            <a:ext cx="8044800" cy="4386600"/>
          </a:xfrm>
          <a:prstGeom prst="rect">
            <a:avLst/>
          </a:prstGeom>
          <a:no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3000" b="1">
              <a:solidFill>
                <a:schemeClr val="dk1"/>
              </a:solidFill>
              <a:latin typeface="Open Sans"/>
              <a:ea typeface="Open Sans"/>
              <a:cs typeface="Open Sans"/>
              <a:sym typeface="Open Sans"/>
            </a:endParaRPr>
          </a:p>
          <a:p>
            <a:pPr marL="0" lvl="0" indent="0" algn="ctr" rtl="0">
              <a:spcBef>
                <a:spcPts val="0"/>
              </a:spcBef>
              <a:spcAft>
                <a:spcPts val="0"/>
              </a:spcAft>
              <a:buNone/>
            </a:pPr>
            <a:endParaRPr sz="4800">
              <a:solidFill>
                <a:schemeClr val="dk1"/>
              </a:solidFill>
              <a:latin typeface="Open Sans ExtraBold"/>
              <a:ea typeface="Open Sans ExtraBold"/>
              <a:cs typeface="Open Sans ExtraBold"/>
              <a:sym typeface="Open Sans ExtraBold"/>
            </a:endParaRPr>
          </a:p>
          <a:p>
            <a:pPr marL="0" lvl="0" indent="0" algn="ctr" rtl="0">
              <a:spcBef>
                <a:spcPts val="0"/>
              </a:spcBef>
              <a:spcAft>
                <a:spcPts val="0"/>
              </a:spcAft>
              <a:buClr>
                <a:schemeClr val="dk1"/>
              </a:buClr>
              <a:buSzPts val="1100"/>
              <a:buFont typeface="Arial"/>
              <a:buNone/>
            </a:pPr>
            <a:r>
              <a:rPr lang="pt-BR" sz="4800" b="1">
                <a:solidFill>
                  <a:schemeClr val="dk1"/>
                </a:solidFill>
                <a:latin typeface="Open Sans"/>
                <a:ea typeface="Open Sans"/>
                <a:cs typeface="Open Sans"/>
                <a:sym typeface="Open Sans"/>
              </a:rPr>
              <a:t>Pinguins-de-Magalhães</a:t>
            </a:r>
            <a:endParaRPr sz="4800" b="1">
              <a:solidFill>
                <a:schemeClr val="dk1"/>
              </a:solidFill>
              <a:latin typeface="Open Sans"/>
              <a:ea typeface="Open Sans"/>
              <a:cs typeface="Open Sans"/>
              <a:sym typeface="Open Sans"/>
            </a:endParaRPr>
          </a:p>
          <a:p>
            <a:pPr marL="0" lvl="0" indent="0" algn="just" rtl="0">
              <a:spcBef>
                <a:spcPts val="0"/>
              </a:spcBef>
              <a:spcAft>
                <a:spcPts val="0"/>
              </a:spcAft>
              <a:buNone/>
            </a:pPr>
            <a:endParaRPr sz="2400" b="1">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a:p>
            <a:pPr marL="0" lvl="0" indent="0" algn="just" rtl="0">
              <a:spcBef>
                <a:spcPts val="0"/>
              </a:spcBef>
              <a:spcAft>
                <a:spcPts val="0"/>
              </a:spcAft>
              <a:buNone/>
            </a:pPr>
            <a:endParaRPr sz="2400">
              <a:solidFill>
                <a:schemeClr val="dk1"/>
              </a:solidFill>
              <a:latin typeface="Open Sans"/>
              <a:ea typeface="Open Sans"/>
              <a:cs typeface="Open Sans"/>
              <a:sym typeface="Open Sans"/>
            </a:endParaRPr>
          </a:p>
        </p:txBody>
      </p:sp>
      <p:pic>
        <p:nvPicPr>
          <p:cNvPr id="60" name="Google Shape;60;p14"/>
          <p:cNvPicPr preferRelativeResize="0"/>
          <p:nvPr/>
        </p:nvPicPr>
        <p:blipFill>
          <a:blip r:embed="rId4">
            <a:alphaModFix/>
          </a:blip>
          <a:stretch>
            <a:fillRect/>
          </a:stretch>
        </p:blipFill>
        <p:spPr>
          <a:xfrm>
            <a:off x="762000" y="1954425"/>
            <a:ext cx="7620000" cy="2590800"/>
          </a:xfrm>
          <a:prstGeom prst="rect">
            <a:avLst/>
          </a:prstGeom>
          <a:noFill/>
          <a:ln>
            <a:noFill/>
          </a:ln>
        </p:spPr>
      </p:pic>
      <p:pic>
        <p:nvPicPr>
          <p:cNvPr id="4" name="Google Shape;10;p8"/>
          <p:cNvPicPr preferRelativeResize="0"/>
          <p:nvPr/>
        </p:nvPicPr>
        <p:blipFill rotWithShape="1">
          <a:blip r:embed="rId5">
            <a:alphaModFix/>
          </a:blip>
          <a:srcRect/>
          <a:stretch/>
        </p:blipFill>
        <p:spPr>
          <a:xfrm>
            <a:off x="5463150" y="4742163"/>
            <a:ext cx="979141" cy="2524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
        <p:cNvGrpSpPr/>
        <p:nvPr/>
      </p:nvGrpSpPr>
      <p:grpSpPr>
        <a:xfrm>
          <a:off x="0" y="0"/>
          <a:ext cx="0" cy="0"/>
          <a:chOff x="0" y="0"/>
          <a:chExt cx="0" cy="0"/>
        </a:xfrm>
      </p:grpSpPr>
      <p:sp>
        <p:nvSpPr>
          <p:cNvPr id="65" name="Google Shape;65;p15"/>
          <p:cNvSpPr txBox="1"/>
          <p:nvPr/>
        </p:nvSpPr>
        <p:spPr>
          <a:xfrm>
            <a:off x="259500" y="4207000"/>
            <a:ext cx="8644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900" i="1">
                <a:latin typeface="Open Sans"/>
                <a:ea typeface="Open Sans"/>
                <a:cs typeface="Open Sans"/>
                <a:sym typeface="Open Sans"/>
              </a:rPr>
              <a:t>Quatorze pinguins-de-magalhães são resgatados no litoral de SP</a:t>
            </a:r>
            <a:r>
              <a:rPr lang="pt-BR" sz="900">
                <a:latin typeface="Open Sans"/>
                <a:ea typeface="Open Sans"/>
                <a:cs typeface="Open Sans"/>
                <a:sym typeface="Open Sans"/>
              </a:rPr>
              <a:t>.  Por G1 Santos. Publicado: 22 jun 2020. Disponível em: </a:t>
            </a:r>
            <a:r>
              <a:rPr lang="pt-BR" sz="900" u="sng">
                <a:solidFill>
                  <a:schemeClr val="hlink"/>
                </a:solidFill>
                <a:latin typeface="Open Sans"/>
                <a:ea typeface="Open Sans"/>
                <a:cs typeface="Open Sans"/>
                <a:sym typeface="Open Sans"/>
                <a:hlinkClick r:id="rId4"/>
              </a:rPr>
              <a:t>https://g1.globo.com/sp/santos-regiao/noticia/2020/06/22/quatorze-pinguins-de-magalhaes-sao-resgatados-no-litoral-de-sp.ghtml</a:t>
            </a:r>
            <a:r>
              <a:rPr lang="pt-BR" sz="900">
                <a:latin typeface="Open Sans"/>
                <a:ea typeface="Open Sans"/>
                <a:cs typeface="Open Sans"/>
                <a:sym typeface="Open Sans"/>
              </a:rPr>
              <a:t>. Acesso 19 jun  2021.</a:t>
            </a:r>
            <a:endParaRPr sz="900">
              <a:latin typeface="Open Sans"/>
              <a:ea typeface="Open Sans"/>
              <a:cs typeface="Open Sans"/>
              <a:sym typeface="Open Sans"/>
            </a:endParaRPr>
          </a:p>
        </p:txBody>
      </p:sp>
      <p:pic>
        <p:nvPicPr>
          <p:cNvPr id="66" name="Google Shape;66;p15"/>
          <p:cNvPicPr preferRelativeResize="0"/>
          <p:nvPr/>
        </p:nvPicPr>
        <p:blipFill rotWithShape="1">
          <a:blip r:embed="rId5">
            <a:alphaModFix/>
          </a:blip>
          <a:srcRect l="7758" t="4486" r="5163" b="5244"/>
          <a:stretch/>
        </p:blipFill>
        <p:spPr>
          <a:xfrm>
            <a:off x="1175525" y="163261"/>
            <a:ext cx="6812450" cy="3970276"/>
          </a:xfrm>
          <a:prstGeom prst="rect">
            <a:avLst/>
          </a:prstGeom>
          <a:noFill/>
          <a:ln>
            <a:noFill/>
          </a:ln>
        </p:spPr>
      </p:pic>
      <p:sp>
        <p:nvSpPr>
          <p:cNvPr id="67" name="Google Shape;67;p15"/>
          <p:cNvSpPr/>
          <p:nvPr/>
        </p:nvSpPr>
        <p:spPr>
          <a:xfrm rot="1317367">
            <a:off x="6533075" y="1098439"/>
            <a:ext cx="2124203" cy="1260768"/>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300">
                <a:solidFill>
                  <a:schemeClr val="dk1"/>
                </a:solidFill>
                <a:latin typeface="Open Sans"/>
                <a:ea typeface="Open Sans"/>
                <a:cs typeface="Open Sans"/>
                <a:sym typeface="Open Sans"/>
              </a:rPr>
              <a:t> </a:t>
            </a:r>
            <a:endParaRPr sz="1300">
              <a:solidFill>
                <a:schemeClr val="dk1"/>
              </a:solidFill>
              <a:latin typeface="Open Sans"/>
              <a:ea typeface="Open Sans"/>
              <a:cs typeface="Open Sans"/>
              <a:sym typeface="Open Sans"/>
            </a:endParaRPr>
          </a:p>
          <a:p>
            <a:pPr marL="0" lvl="0" indent="0" algn="ctr" rtl="0">
              <a:spcBef>
                <a:spcPts val="0"/>
              </a:spcBef>
              <a:spcAft>
                <a:spcPts val="0"/>
              </a:spcAft>
              <a:buNone/>
            </a:pPr>
            <a:r>
              <a:rPr lang="pt-BR" sz="1600">
                <a:solidFill>
                  <a:schemeClr val="dk1"/>
                </a:solidFill>
                <a:latin typeface="Open Sans"/>
                <a:ea typeface="Open Sans"/>
                <a:cs typeface="Open Sans"/>
                <a:sym typeface="Open Sans"/>
              </a:rPr>
              <a:t>Por que apareceram no litoral?</a:t>
            </a:r>
            <a:endParaRPr sz="1600">
              <a:solidFill>
                <a:schemeClr val="dk1"/>
              </a:solidFill>
              <a:latin typeface="Open Sans"/>
              <a:ea typeface="Open Sans"/>
              <a:cs typeface="Open Sans"/>
              <a:sym typeface="Open Sans"/>
            </a:endParaRPr>
          </a:p>
          <a:p>
            <a:pPr marL="0" lvl="0" indent="0" algn="l" rtl="0">
              <a:spcBef>
                <a:spcPts val="0"/>
              </a:spcBef>
              <a:spcAft>
                <a:spcPts val="0"/>
              </a:spcAft>
              <a:buNone/>
            </a:pPr>
            <a:endParaRPr/>
          </a:p>
        </p:txBody>
      </p:sp>
      <p:sp>
        <p:nvSpPr>
          <p:cNvPr id="68" name="Google Shape;68;p15"/>
          <p:cNvSpPr/>
          <p:nvPr/>
        </p:nvSpPr>
        <p:spPr>
          <a:xfrm rot="-1051762">
            <a:off x="290378" y="1159189"/>
            <a:ext cx="2124181" cy="1260798"/>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300">
                <a:solidFill>
                  <a:schemeClr val="dk1"/>
                </a:solidFill>
                <a:latin typeface="Open Sans"/>
                <a:ea typeface="Open Sans"/>
                <a:cs typeface="Open Sans"/>
                <a:sym typeface="Open Sans"/>
              </a:rPr>
              <a:t> </a:t>
            </a:r>
            <a:endParaRPr sz="1300">
              <a:solidFill>
                <a:schemeClr val="dk1"/>
              </a:solidFill>
              <a:latin typeface="Open Sans"/>
              <a:ea typeface="Open Sans"/>
              <a:cs typeface="Open Sans"/>
              <a:sym typeface="Open Sans"/>
            </a:endParaRPr>
          </a:p>
          <a:p>
            <a:pPr marL="0" lvl="0" indent="0" algn="ctr" rtl="0">
              <a:spcBef>
                <a:spcPts val="0"/>
              </a:spcBef>
              <a:spcAft>
                <a:spcPts val="0"/>
              </a:spcAft>
              <a:buNone/>
            </a:pPr>
            <a:r>
              <a:rPr lang="pt-BR" sz="1800">
                <a:solidFill>
                  <a:schemeClr val="dk1"/>
                </a:solidFill>
                <a:latin typeface="Open Sans"/>
                <a:ea typeface="Open Sans"/>
                <a:cs typeface="Open Sans"/>
                <a:sym typeface="Open Sans"/>
              </a:rPr>
              <a:t>Quem são eles?</a:t>
            </a:r>
            <a:endParaRPr sz="1800">
              <a:solidFill>
                <a:schemeClr val="dk1"/>
              </a:solidFill>
              <a:latin typeface="Open Sans"/>
              <a:ea typeface="Open Sans"/>
              <a:cs typeface="Open Sans"/>
              <a:sym typeface="Open Sans"/>
            </a:endParaRPr>
          </a:p>
          <a:p>
            <a:pPr marL="0" lvl="0" indent="0" algn="l" rtl="0">
              <a:spcBef>
                <a:spcPts val="0"/>
              </a:spcBef>
              <a:spcAft>
                <a:spcPts val="0"/>
              </a:spcAft>
              <a:buNone/>
            </a:pPr>
            <a:endParaRPr/>
          </a:p>
        </p:txBody>
      </p:sp>
      <p:sp>
        <p:nvSpPr>
          <p:cNvPr id="69" name="Google Shape;69;p15"/>
          <p:cNvSpPr/>
          <p:nvPr/>
        </p:nvSpPr>
        <p:spPr>
          <a:xfrm>
            <a:off x="6292651" y="2721701"/>
            <a:ext cx="2124252" cy="1260684"/>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300">
                <a:solidFill>
                  <a:schemeClr val="dk1"/>
                </a:solidFill>
                <a:latin typeface="Open Sans"/>
                <a:ea typeface="Open Sans"/>
                <a:cs typeface="Open Sans"/>
                <a:sym typeface="Open Sans"/>
              </a:rPr>
              <a:t> </a:t>
            </a:r>
            <a:endParaRPr sz="1300">
              <a:solidFill>
                <a:schemeClr val="dk1"/>
              </a:solidFill>
              <a:latin typeface="Open Sans"/>
              <a:ea typeface="Open Sans"/>
              <a:cs typeface="Open Sans"/>
              <a:sym typeface="Open Sans"/>
            </a:endParaRPr>
          </a:p>
          <a:p>
            <a:pPr marL="0" lvl="0" indent="0" algn="ctr" rtl="0">
              <a:spcBef>
                <a:spcPts val="0"/>
              </a:spcBef>
              <a:spcAft>
                <a:spcPts val="0"/>
              </a:spcAft>
              <a:buNone/>
            </a:pPr>
            <a:r>
              <a:rPr lang="pt-BR" sz="1800">
                <a:solidFill>
                  <a:schemeClr val="dk1"/>
                </a:solidFill>
                <a:latin typeface="Open Sans"/>
                <a:ea typeface="Open Sans"/>
                <a:cs typeface="Open Sans"/>
                <a:sym typeface="Open Sans"/>
              </a:rPr>
              <a:t>E agora, o que fazer?</a:t>
            </a:r>
            <a:endParaRPr sz="1800">
              <a:solidFill>
                <a:schemeClr val="dk1"/>
              </a:solidFill>
              <a:latin typeface="Open Sans"/>
              <a:ea typeface="Open Sans"/>
              <a:cs typeface="Open Sans"/>
              <a:sym typeface="Open Sans"/>
            </a:endParaRPr>
          </a:p>
          <a:p>
            <a:pPr marL="0" lvl="0" indent="0" algn="l" rtl="0">
              <a:spcBef>
                <a:spcPts val="0"/>
              </a:spcBef>
              <a:spcAft>
                <a:spcPts val="0"/>
              </a:spcAft>
              <a:buNone/>
            </a:pPr>
            <a:endParaRPr/>
          </a:p>
        </p:txBody>
      </p:sp>
      <p:sp>
        <p:nvSpPr>
          <p:cNvPr id="70" name="Google Shape;70;p15"/>
          <p:cNvSpPr/>
          <p:nvPr/>
        </p:nvSpPr>
        <p:spPr>
          <a:xfrm>
            <a:off x="351426" y="2721701"/>
            <a:ext cx="2124252" cy="1260684"/>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300">
                <a:solidFill>
                  <a:schemeClr val="dk1"/>
                </a:solidFill>
                <a:latin typeface="Open Sans"/>
                <a:ea typeface="Open Sans"/>
                <a:cs typeface="Open Sans"/>
                <a:sym typeface="Open Sans"/>
              </a:rPr>
              <a:t> </a:t>
            </a:r>
            <a:endParaRPr sz="1300">
              <a:solidFill>
                <a:schemeClr val="dk1"/>
              </a:solidFill>
              <a:latin typeface="Open Sans"/>
              <a:ea typeface="Open Sans"/>
              <a:cs typeface="Open Sans"/>
              <a:sym typeface="Open Sans"/>
            </a:endParaRPr>
          </a:p>
          <a:p>
            <a:pPr marL="0" lvl="0" indent="0" algn="ctr" rtl="0">
              <a:spcBef>
                <a:spcPts val="0"/>
              </a:spcBef>
              <a:spcAft>
                <a:spcPts val="0"/>
              </a:spcAft>
              <a:buNone/>
            </a:pPr>
            <a:r>
              <a:rPr lang="pt-BR" sz="1800">
                <a:solidFill>
                  <a:schemeClr val="dk1"/>
                </a:solidFill>
                <a:latin typeface="Open Sans"/>
                <a:ea typeface="Open Sans"/>
                <a:cs typeface="Open Sans"/>
                <a:sym typeface="Open Sans"/>
              </a:rPr>
              <a:t>Como eles são?</a:t>
            </a:r>
            <a:endParaRPr sz="1800">
              <a:solidFill>
                <a:schemeClr val="dk1"/>
              </a:solidFill>
              <a:latin typeface="Open Sans"/>
              <a:ea typeface="Open Sans"/>
              <a:cs typeface="Open Sans"/>
              <a:sym typeface="Open Sans"/>
            </a:endParaRPr>
          </a:p>
          <a:p>
            <a:pPr marL="0" lvl="0" indent="0" algn="l" rtl="0">
              <a:spcBef>
                <a:spcPts val="0"/>
              </a:spcBef>
              <a:spcAft>
                <a:spcPts val="0"/>
              </a:spcAft>
              <a:buNone/>
            </a:pPr>
            <a:endParaRPr/>
          </a:p>
        </p:txBody>
      </p:sp>
      <p:pic>
        <p:nvPicPr>
          <p:cNvPr id="8" name="Google Shape;10;p8"/>
          <p:cNvPicPr preferRelativeResize="0"/>
          <p:nvPr/>
        </p:nvPicPr>
        <p:blipFill rotWithShape="1">
          <a:blip r:embed="rId6">
            <a:alphaModFix/>
          </a:blip>
          <a:srcRect/>
          <a:stretch/>
        </p:blipFill>
        <p:spPr>
          <a:xfrm>
            <a:off x="5463150" y="4742163"/>
            <a:ext cx="979141" cy="2524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
        <p:cNvGrpSpPr/>
        <p:nvPr/>
      </p:nvGrpSpPr>
      <p:grpSpPr>
        <a:xfrm>
          <a:off x="0" y="0"/>
          <a:ext cx="0" cy="0"/>
          <a:chOff x="0" y="0"/>
          <a:chExt cx="0" cy="0"/>
        </a:xfrm>
      </p:grpSpPr>
      <p:sp>
        <p:nvSpPr>
          <p:cNvPr id="75" name="Google Shape;75;p16"/>
          <p:cNvSpPr txBox="1"/>
          <p:nvPr/>
        </p:nvSpPr>
        <p:spPr>
          <a:xfrm>
            <a:off x="2547600" y="1688355"/>
            <a:ext cx="6266400" cy="125573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pt-BR" sz="3600" b="1" dirty="0">
                <a:latin typeface="Open Sans" panose="020B0606030504020204" pitchFamily="34" charset="0"/>
                <a:ea typeface="Open Sans" panose="020B0606030504020204" pitchFamily="34" charset="0"/>
                <a:cs typeface="Open Sans" panose="020B0606030504020204" pitchFamily="34" charset="0"/>
                <a:sym typeface="Open Sans Light"/>
              </a:rPr>
              <a:t>Quem são </a:t>
            </a:r>
            <a:r>
              <a:rPr lang="pt-BR" sz="3600" b="1" dirty="0" smtClean="0">
                <a:latin typeface="Open Sans" panose="020B0606030504020204" pitchFamily="34" charset="0"/>
                <a:ea typeface="Open Sans" panose="020B0606030504020204" pitchFamily="34" charset="0"/>
                <a:cs typeface="Open Sans" panose="020B0606030504020204" pitchFamily="34" charset="0"/>
                <a:sym typeface="Open Sans Light"/>
              </a:rPr>
              <a:t>os</a:t>
            </a:r>
          </a:p>
          <a:p>
            <a:pPr marL="0" lvl="0" indent="0" algn="ctr" rtl="0">
              <a:spcBef>
                <a:spcPts val="0"/>
              </a:spcBef>
              <a:spcAft>
                <a:spcPts val="0"/>
              </a:spcAft>
              <a:buClr>
                <a:schemeClr val="dk1"/>
              </a:buClr>
              <a:buSzPts val="1100"/>
              <a:buFont typeface="Arial"/>
              <a:buNone/>
            </a:pPr>
            <a:r>
              <a:rPr lang="pt-BR" sz="3600" b="1" dirty="0" smtClean="0">
                <a:latin typeface="Open Sans" panose="020B0606030504020204" pitchFamily="34" charset="0"/>
                <a:ea typeface="Open Sans" panose="020B0606030504020204" pitchFamily="34" charset="0"/>
                <a:cs typeface="Open Sans" panose="020B0606030504020204" pitchFamily="34" charset="0"/>
                <a:sym typeface="Open Sans Light"/>
              </a:rPr>
              <a:t>Pinguins-de-Magalhães</a:t>
            </a:r>
            <a:r>
              <a:rPr lang="pt-BR" sz="3600" b="1" dirty="0">
                <a:latin typeface="Open Sans" panose="020B0606030504020204" pitchFamily="34" charset="0"/>
                <a:ea typeface="Open Sans" panose="020B0606030504020204" pitchFamily="34" charset="0"/>
                <a:cs typeface="Open Sans" panose="020B0606030504020204" pitchFamily="34" charset="0"/>
                <a:sym typeface="Open Sans Light"/>
              </a:rPr>
              <a:t>?</a:t>
            </a:r>
            <a:endParaRPr sz="3600" b="1" dirty="0">
              <a:latin typeface="Open Sans" panose="020B0606030504020204" pitchFamily="34" charset="0"/>
              <a:ea typeface="Open Sans" panose="020B0606030504020204" pitchFamily="34" charset="0"/>
              <a:cs typeface="Open Sans" panose="020B0606030504020204" pitchFamily="34" charset="0"/>
              <a:sym typeface="Open Sans Light"/>
            </a:endParaRPr>
          </a:p>
        </p:txBody>
      </p:sp>
      <p:pic>
        <p:nvPicPr>
          <p:cNvPr id="76" name="Google Shape;76;p16"/>
          <p:cNvPicPr preferRelativeResize="0"/>
          <p:nvPr/>
        </p:nvPicPr>
        <p:blipFill rotWithShape="1">
          <a:blip r:embed="rId4">
            <a:alphaModFix/>
          </a:blip>
          <a:srcRect l="17604" r="10541" b="2286"/>
          <a:stretch/>
        </p:blipFill>
        <p:spPr>
          <a:xfrm>
            <a:off x="458800" y="395913"/>
            <a:ext cx="2185400" cy="4144175"/>
          </a:xfrm>
          <a:prstGeom prst="rect">
            <a:avLst/>
          </a:prstGeom>
          <a:noFill/>
          <a:ln>
            <a:noFill/>
          </a:ln>
        </p:spPr>
      </p:pic>
      <p:pic>
        <p:nvPicPr>
          <p:cNvPr id="4" name="Google Shape;10;p8"/>
          <p:cNvPicPr preferRelativeResize="0"/>
          <p:nvPr/>
        </p:nvPicPr>
        <p:blipFill rotWithShape="1">
          <a:blip r:embed="rId5">
            <a:alphaModFix/>
          </a:blip>
          <a:srcRect/>
          <a:stretch/>
        </p:blipFill>
        <p:spPr>
          <a:xfrm>
            <a:off x="5463150" y="4742163"/>
            <a:ext cx="979141" cy="2524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0"/>
        <p:cNvGrpSpPr/>
        <p:nvPr/>
      </p:nvGrpSpPr>
      <p:grpSpPr>
        <a:xfrm>
          <a:off x="0" y="0"/>
          <a:ext cx="0" cy="0"/>
          <a:chOff x="0" y="0"/>
          <a:chExt cx="0" cy="0"/>
        </a:xfrm>
      </p:grpSpPr>
      <p:sp>
        <p:nvSpPr>
          <p:cNvPr id="81" name="Google Shape;81;p17"/>
          <p:cNvSpPr txBox="1"/>
          <p:nvPr/>
        </p:nvSpPr>
        <p:spPr>
          <a:xfrm>
            <a:off x="355200" y="194750"/>
            <a:ext cx="8433600" cy="44073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pt-BR" sz="2200" b="1" dirty="0">
                <a:latin typeface="Open Sans"/>
                <a:ea typeface="Open Sans"/>
                <a:cs typeface="Open Sans"/>
                <a:sym typeface="Open Sans"/>
              </a:rPr>
              <a:t>É hora de pesquisar!</a:t>
            </a:r>
            <a:endParaRPr sz="2200" b="1" dirty="0">
              <a:latin typeface="Open Sans"/>
              <a:ea typeface="Open Sans"/>
              <a:cs typeface="Open Sans"/>
              <a:sym typeface="Open Sans"/>
            </a:endParaRPr>
          </a:p>
          <a:p>
            <a:pPr marL="0" lvl="0" indent="457200" rtl="0">
              <a:spcBef>
                <a:spcPts val="0"/>
              </a:spcBef>
              <a:spcAft>
                <a:spcPts val="0"/>
              </a:spcAft>
              <a:buNone/>
            </a:pPr>
            <a:endParaRPr sz="1600" dirty="0">
              <a:solidFill>
                <a:schemeClr val="dk1"/>
              </a:solidFill>
              <a:latin typeface="Open Sans"/>
              <a:ea typeface="Open Sans"/>
              <a:cs typeface="Open Sans"/>
              <a:sym typeface="Open Sans"/>
            </a:endParaRPr>
          </a:p>
          <a:p>
            <a:pPr marL="0" lvl="0" indent="457200" rtl="0">
              <a:spcBef>
                <a:spcPts val="0"/>
              </a:spcBef>
              <a:spcAft>
                <a:spcPts val="0"/>
              </a:spcAft>
              <a:buNone/>
            </a:pPr>
            <a:r>
              <a:rPr lang="pt-BR" sz="1500" dirty="0">
                <a:latin typeface="Open Sans"/>
                <a:ea typeface="Open Sans"/>
                <a:cs typeface="Open Sans"/>
                <a:sym typeface="Open Sans"/>
              </a:rPr>
              <a:t>Nessa atividade vocês irão acessar o </a:t>
            </a:r>
            <a:r>
              <a:rPr lang="pt-BR" sz="1500" b="1" dirty="0" err="1">
                <a:latin typeface="Open Sans"/>
                <a:ea typeface="Open Sans"/>
                <a:cs typeface="Open Sans"/>
                <a:sym typeface="Open Sans"/>
              </a:rPr>
              <a:t>Wakelet</a:t>
            </a:r>
            <a:r>
              <a:rPr lang="pt-BR" sz="1500" dirty="0">
                <a:latin typeface="Open Sans"/>
                <a:ea typeface="Open Sans"/>
                <a:cs typeface="Open Sans"/>
                <a:sym typeface="Open Sans"/>
              </a:rPr>
              <a:t> </a:t>
            </a:r>
            <a:r>
              <a:rPr lang="pt-BR" sz="1500" dirty="0">
                <a:solidFill>
                  <a:schemeClr val="dk1"/>
                </a:solidFill>
                <a:latin typeface="Open Sans"/>
                <a:ea typeface="Open Sans"/>
                <a:cs typeface="Open Sans"/>
                <a:sym typeface="Open Sans"/>
              </a:rPr>
              <a:t>e o </a:t>
            </a:r>
            <a:r>
              <a:rPr lang="pt-BR" sz="1500" b="1" dirty="0" err="1">
                <a:solidFill>
                  <a:schemeClr val="dk1"/>
                </a:solidFill>
                <a:latin typeface="Open Sans"/>
                <a:ea typeface="Open Sans"/>
                <a:cs typeface="Open Sans"/>
                <a:sym typeface="Open Sans"/>
              </a:rPr>
              <a:t>Padlet</a:t>
            </a:r>
            <a:r>
              <a:rPr lang="pt-BR" sz="1500" b="1" dirty="0">
                <a:solidFill>
                  <a:schemeClr val="dk1"/>
                </a:solidFill>
                <a:latin typeface="Open Sans"/>
                <a:ea typeface="Open Sans"/>
                <a:cs typeface="Open Sans"/>
                <a:sym typeface="Open Sans"/>
              </a:rPr>
              <a:t> </a:t>
            </a:r>
            <a:r>
              <a:rPr lang="pt-BR" sz="1500" dirty="0">
                <a:solidFill>
                  <a:schemeClr val="dk1"/>
                </a:solidFill>
                <a:latin typeface="Open Sans"/>
                <a:ea typeface="Open Sans"/>
                <a:cs typeface="Open Sans"/>
                <a:sym typeface="Open Sans"/>
              </a:rPr>
              <a:t>recursos digitais que colaboram com a aprendizagem no ensino remoto, híbrido e também presencial. O </a:t>
            </a:r>
            <a:r>
              <a:rPr lang="pt-BR" sz="1500" dirty="0" err="1">
                <a:solidFill>
                  <a:schemeClr val="dk1"/>
                </a:solidFill>
                <a:latin typeface="Open Sans"/>
                <a:ea typeface="Open Sans"/>
                <a:cs typeface="Open Sans"/>
                <a:sym typeface="Open Sans"/>
              </a:rPr>
              <a:t>Wakelet</a:t>
            </a:r>
            <a:r>
              <a:rPr lang="pt-BR" sz="1500" dirty="0">
                <a:solidFill>
                  <a:schemeClr val="dk1"/>
                </a:solidFill>
                <a:latin typeface="Open Sans"/>
                <a:ea typeface="Open Sans"/>
                <a:cs typeface="Open Sans"/>
                <a:sym typeface="Open Sans"/>
              </a:rPr>
              <a:t> é um </a:t>
            </a:r>
            <a:r>
              <a:rPr lang="pt-BR" sz="1500" dirty="0">
                <a:latin typeface="Open Sans"/>
                <a:ea typeface="Open Sans"/>
                <a:cs typeface="Open Sans"/>
                <a:sym typeface="Open Sans"/>
              </a:rPr>
              <a:t>mural coletivo usado para armazenar conteúdos digitais (texto, PDF, imagem, URL, </a:t>
            </a:r>
            <a:r>
              <a:rPr lang="pt-BR" sz="1500" dirty="0" err="1">
                <a:latin typeface="Open Sans"/>
                <a:ea typeface="Open Sans"/>
                <a:cs typeface="Open Sans"/>
                <a:sym typeface="Open Sans"/>
              </a:rPr>
              <a:t>Youtube</a:t>
            </a:r>
            <a:r>
              <a:rPr lang="pt-BR" sz="1500" dirty="0">
                <a:latin typeface="Open Sans"/>
                <a:ea typeface="Open Sans"/>
                <a:cs typeface="Open Sans"/>
                <a:sym typeface="Open Sans"/>
              </a:rPr>
              <a:t>, </a:t>
            </a:r>
            <a:r>
              <a:rPr lang="pt-BR" sz="1500" dirty="0" err="1">
                <a:latin typeface="Open Sans"/>
                <a:ea typeface="Open Sans"/>
                <a:cs typeface="Open Sans"/>
                <a:sym typeface="Open Sans"/>
              </a:rPr>
              <a:t>tweets</a:t>
            </a:r>
            <a:r>
              <a:rPr lang="pt-BR" sz="1500" dirty="0">
                <a:latin typeface="Open Sans"/>
                <a:ea typeface="Open Sans"/>
                <a:cs typeface="Open Sans"/>
                <a:sym typeface="Open Sans"/>
              </a:rPr>
              <a:t>). O </a:t>
            </a:r>
            <a:r>
              <a:rPr lang="pt-BR" sz="1500" dirty="0" err="1">
                <a:solidFill>
                  <a:schemeClr val="dk1"/>
                </a:solidFill>
                <a:latin typeface="Open Sans"/>
                <a:ea typeface="Open Sans"/>
                <a:cs typeface="Open Sans"/>
                <a:sym typeface="Open Sans"/>
              </a:rPr>
              <a:t>Padlet</a:t>
            </a:r>
            <a:r>
              <a:rPr lang="pt-BR" sz="1500" dirty="0">
                <a:solidFill>
                  <a:schemeClr val="dk1"/>
                </a:solidFill>
                <a:latin typeface="Open Sans"/>
                <a:ea typeface="Open Sans"/>
                <a:cs typeface="Open Sans"/>
                <a:sym typeface="Open Sans"/>
              </a:rPr>
              <a:t> é outra ferramenta bem interessante para criar murais colaborativos </a:t>
            </a:r>
            <a:r>
              <a:rPr lang="pt-BR" sz="1200" i="1" dirty="0">
                <a:solidFill>
                  <a:schemeClr val="dk1"/>
                </a:solidFill>
                <a:latin typeface="Open Sans"/>
                <a:ea typeface="Open Sans"/>
                <a:cs typeface="Open Sans"/>
                <a:sym typeface="Open Sans"/>
              </a:rPr>
              <a:t>(acesse os tutoriais descritos nas sugestões didáticas no material de apoio). </a:t>
            </a:r>
            <a:endParaRPr sz="1200" i="1" dirty="0">
              <a:latin typeface="Open Sans"/>
              <a:ea typeface="Open Sans"/>
              <a:cs typeface="Open Sans"/>
              <a:sym typeface="Open Sans"/>
            </a:endParaRPr>
          </a:p>
          <a:p>
            <a:pPr marL="0" lvl="0" indent="0" rtl="0">
              <a:spcBef>
                <a:spcPts val="0"/>
              </a:spcBef>
              <a:spcAft>
                <a:spcPts val="0"/>
              </a:spcAft>
              <a:buNone/>
            </a:pPr>
            <a:r>
              <a:rPr lang="pt-BR" sz="1500" dirty="0">
                <a:latin typeface="Open Sans"/>
                <a:ea typeface="Open Sans"/>
                <a:cs typeface="Open Sans"/>
                <a:sym typeface="Open Sans"/>
              </a:rPr>
              <a:t>  </a:t>
            </a:r>
            <a:endParaRPr sz="1500" dirty="0">
              <a:latin typeface="Open Sans"/>
              <a:ea typeface="Open Sans"/>
              <a:cs typeface="Open Sans"/>
              <a:sym typeface="Open Sans"/>
            </a:endParaRPr>
          </a:p>
          <a:p>
            <a:pPr marL="0" lvl="0" indent="457200" rtl="0">
              <a:spcBef>
                <a:spcPts val="0"/>
              </a:spcBef>
              <a:spcAft>
                <a:spcPts val="0"/>
              </a:spcAft>
              <a:buClr>
                <a:schemeClr val="dk1"/>
              </a:buClr>
              <a:buSzPts val="1100"/>
              <a:buFont typeface="Arial"/>
              <a:buNone/>
            </a:pPr>
            <a:r>
              <a:rPr lang="pt-BR" sz="1500" dirty="0">
                <a:latin typeface="Open Sans"/>
                <a:ea typeface="Open Sans"/>
                <a:cs typeface="Open Sans"/>
                <a:sym typeface="Open Sans"/>
              </a:rPr>
              <a:t>A ideia é que o</a:t>
            </a:r>
            <a:r>
              <a:rPr lang="pt-BR" sz="1500" dirty="0">
                <a:solidFill>
                  <a:schemeClr val="dk1"/>
                </a:solidFill>
                <a:latin typeface="Open Sans"/>
                <a:ea typeface="Open Sans"/>
                <a:cs typeface="Open Sans"/>
                <a:sym typeface="Open Sans"/>
              </a:rPr>
              <a:t>(a) professor(a)</a:t>
            </a:r>
            <a:r>
              <a:rPr lang="pt-BR" sz="1500" dirty="0">
                <a:latin typeface="Open Sans"/>
                <a:ea typeface="Open Sans"/>
                <a:cs typeface="Open Sans"/>
                <a:sym typeface="Open Sans"/>
              </a:rPr>
              <a:t> </a:t>
            </a:r>
            <a:r>
              <a:rPr lang="pt-BR" sz="1500" dirty="0">
                <a:solidFill>
                  <a:schemeClr val="dk1"/>
                </a:solidFill>
                <a:latin typeface="Open Sans"/>
                <a:ea typeface="Open Sans"/>
                <a:cs typeface="Open Sans"/>
                <a:sym typeface="Open Sans"/>
              </a:rPr>
              <a:t>antecipadamente crie acessos ao </a:t>
            </a:r>
            <a:r>
              <a:rPr lang="pt-BR" sz="1500" dirty="0" err="1">
                <a:solidFill>
                  <a:schemeClr val="dk1"/>
                </a:solidFill>
                <a:latin typeface="Open Sans"/>
                <a:ea typeface="Open Sans"/>
                <a:cs typeface="Open Sans"/>
                <a:sym typeface="Open Sans"/>
              </a:rPr>
              <a:t>Wakelet</a:t>
            </a:r>
            <a:r>
              <a:rPr lang="pt-BR" sz="1500" dirty="0">
                <a:solidFill>
                  <a:schemeClr val="dk1"/>
                </a:solidFill>
                <a:latin typeface="Open Sans"/>
                <a:ea typeface="Open Sans"/>
                <a:cs typeface="Open Sans"/>
                <a:sym typeface="Open Sans"/>
              </a:rPr>
              <a:t> e </a:t>
            </a:r>
            <a:r>
              <a:rPr lang="pt-BR" sz="1500" dirty="0" err="1">
                <a:solidFill>
                  <a:schemeClr val="dk1"/>
                </a:solidFill>
                <a:latin typeface="Open Sans"/>
                <a:ea typeface="Open Sans"/>
                <a:cs typeface="Open Sans"/>
                <a:sym typeface="Open Sans"/>
              </a:rPr>
              <a:t>Padlet</a:t>
            </a:r>
            <a:r>
              <a:rPr lang="pt-BR" sz="1500" dirty="0">
                <a:solidFill>
                  <a:schemeClr val="dk1"/>
                </a:solidFill>
                <a:latin typeface="Open Sans"/>
                <a:ea typeface="Open Sans"/>
                <a:cs typeface="Open Sans"/>
                <a:sym typeface="Open Sans"/>
              </a:rPr>
              <a:t> </a:t>
            </a:r>
            <a:r>
              <a:rPr lang="pt-BR" sz="1500" dirty="0">
                <a:latin typeface="Open Sans"/>
                <a:ea typeface="Open Sans"/>
                <a:cs typeface="Open Sans"/>
                <a:sym typeface="Open Sans"/>
              </a:rPr>
              <a:t>para a realização da atividade. Sugerimos alguns conteúdos digitais para compor o </a:t>
            </a:r>
            <a:r>
              <a:rPr lang="pt-BR" sz="1500" dirty="0" err="1">
                <a:latin typeface="Open Sans"/>
                <a:ea typeface="Open Sans"/>
                <a:cs typeface="Open Sans"/>
                <a:sym typeface="Open Sans"/>
              </a:rPr>
              <a:t>Wakelet</a:t>
            </a:r>
            <a:r>
              <a:rPr lang="pt-BR" sz="1500" dirty="0">
                <a:latin typeface="Open Sans"/>
                <a:ea typeface="Open Sans"/>
                <a:cs typeface="Open Sans"/>
                <a:sym typeface="Open Sans"/>
              </a:rPr>
              <a:t> </a:t>
            </a:r>
            <a:r>
              <a:rPr lang="pt-BR" sz="1500" dirty="0">
                <a:solidFill>
                  <a:schemeClr val="dk1"/>
                </a:solidFill>
                <a:latin typeface="Open Sans"/>
                <a:ea typeface="Open Sans"/>
                <a:cs typeface="Open Sans"/>
                <a:sym typeface="Open Sans"/>
              </a:rPr>
              <a:t>de sua turma. </a:t>
            </a:r>
            <a:r>
              <a:rPr lang="pt-BR" sz="1500" dirty="0">
                <a:latin typeface="Open Sans"/>
                <a:ea typeface="Open Sans"/>
                <a:cs typeface="Open Sans"/>
                <a:sym typeface="Open Sans"/>
              </a:rPr>
              <a:t> </a:t>
            </a:r>
            <a:endParaRPr sz="1500" dirty="0">
              <a:latin typeface="Open Sans"/>
              <a:ea typeface="Open Sans"/>
              <a:cs typeface="Open Sans"/>
              <a:sym typeface="Open Sans"/>
            </a:endParaRPr>
          </a:p>
          <a:p>
            <a:pPr marL="457200" lvl="0" indent="-330200" rtl="0">
              <a:spcBef>
                <a:spcPts val="0"/>
              </a:spcBef>
              <a:spcAft>
                <a:spcPts val="0"/>
              </a:spcAft>
              <a:buSzPts val="1600"/>
              <a:buFont typeface="Open Sans"/>
              <a:buChar char="●"/>
            </a:pPr>
            <a:r>
              <a:rPr lang="pt-BR" sz="1500" dirty="0">
                <a:latin typeface="Open Sans"/>
                <a:ea typeface="Open Sans"/>
                <a:cs typeface="Open Sans"/>
                <a:sym typeface="Open Sans"/>
              </a:rPr>
              <a:t>Reportagem:  </a:t>
            </a:r>
            <a:r>
              <a:rPr lang="pt-BR" sz="1500" i="1" dirty="0">
                <a:latin typeface="Open Sans"/>
                <a:ea typeface="Open Sans"/>
                <a:cs typeface="Open Sans"/>
                <a:sym typeface="Open Sans"/>
              </a:rPr>
              <a:t>“Quatorze pinguins-de-</a:t>
            </a:r>
            <a:r>
              <a:rPr lang="pt-BR" sz="1500" i="1" dirty="0" err="1">
                <a:latin typeface="Open Sans"/>
                <a:ea typeface="Open Sans"/>
                <a:cs typeface="Open Sans"/>
                <a:sym typeface="Open Sans"/>
              </a:rPr>
              <a:t>magalhães</a:t>
            </a:r>
            <a:r>
              <a:rPr lang="pt-BR" sz="1500" i="1" dirty="0">
                <a:latin typeface="Open Sans"/>
                <a:ea typeface="Open Sans"/>
                <a:cs typeface="Open Sans"/>
                <a:sym typeface="Open Sans"/>
              </a:rPr>
              <a:t> são resgatados no litoral de SP”</a:t>
            </a:r>
            <a:r>
              <a:rPr lang="pt-BR" sz="1200" i="1" dirty="0">
                <a:latin typeface="Open Sans"/>
                <a:ea typeface="Open Sans"/>
                <a:cs typeface="Open Sans"/>
                <a:sym typeface="Open Sans"/>
              </a:rPr>
              <a:t> </a:t>
            </a:r>
            <a:r>
              <a:rPr lang="pt-BR" sz="1200" dirty="0">
                <a:latin typeface="Open Sans"/>
                <a:ea typeface="Open Sans"/>
                <a:cs typeface="Open Sans"/>
                <a:sym typeface="Open Sans"/>
              </a:rPr>
              <a:t>(</a:t>
            </a:r>
            <a:r>
              <a:rPr lang="pt-BR" sz="1200" i="1" dirty="0">
                <a:latin typeface="Open Sans"/>
                <a:ea typeface="Open Sans"/>
                <a:cs typeface="Open Sans"/>
                <a:sym typeface="Open Sans"/>
              </a:rPr>
              <a:t>disponível </a:t>
            </a:r>
            <a:r>
              <a:rPr lang="pt-BR" sz="1200" i="1" dirty="0" err="1">
                <a:latin typeface="Open Sans"/>
                <a:ea typeface="Open Sans"/>
                <a:cs typeface="Open Sans"/>
                <a:sym typeface="Open Sans"/>
              </a:rPr>
              <a:t>em:</a:t>
            </a:r>
            <a:r>
              <a:rPr lang="pt-BR" sz="1200" u="sng" dirty="0" err="1">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a:t>
            </a:r>
            <a:r>
              <a:rPr lang="pt-BR" sz="1200" u="sng" dirty="0">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://g1.globo.com/</a:t>
            </a:r>
            <a:r>
              <a:rPr lang="pt-BR" sz="1200" u="sng" dirty="0" err="1">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sp</a:t>
            </a:r>
            <a:r>
              <a:rPr lang="pt-BR" sz="1200" u="sng" dirty="0">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/santos-</a:t>
            </a:r>
            <a:r>
              <a:rPr lang="pt-BR" sz="1200" u="sng" dirty="0" err="1">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regiao</a:t>
            </a:r>
            <a:r>
              <a:rPr lang="pt-BR" sz="1200" u="sng" dirty="0">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/noticia/2020/06/22/quatorze-pinguins-de-magalhaes-sao-resgatados-no-litoral-de-sp.ghtml</a:t>
            </a:r>
            <a:r>
              <a:rPr lang="pt-BR" sz="1200" dirty="0">
                <a:solidFill>
                  <a:schemeClr val="dk1"/>
                </a:solidFill>
                <a:latin typeface="Open Sans"/>
                <a:ea typeface="Open Sans"/>
                <a:cs typeface="Open Sans"/>
                <a:sym typeface="Open Sans"/>
              </a:rPr>
              <a:t>. </a:t>
            </a:r>
            <a:r>
              <a:rPr lang="pt-BR" sz="1200" i="1" dirty="0">
                <a:solidFill>
                  <a:schemeClr val="dk1"/>
                </a:solidFill>
                <a:latin typeface="Open Sans"/>
                <a:ea typeface="Open Sans"/>
                <a:cs typeface="Open Sans"/>
                <a:sym typeface="Open Sans"/>
              </a:rPr>
              <a:t>Acesso 19 </a:t>
            </a:r>
            <a:r>
              <a:rPr lang="pt-BR" sz="1200" i="1" dirty="0" err="1">
                <a:solidFill>
                  <a:schemeClr val="dk1"/>
                </a:solidFill>
                <a:latin typeface="Open Sans"/>
                <a:ea typeface="Open Sans"/>
                <a:cs typeface="Open Sans"/>
                <a:sym typeface="Open Sans"/>
              </a:rPr>
              <a:t>jun</a:t>
            </a:r>
            <a:r>
              <a:rPr lang="pt-BR" sz="1200" i="1" dirty="0">
                <a:solidFill>
                  <a:schemeClr val="dk1"/>
                </a:solidFill>
                <a:latin typeface="Open Sans"/>
                <a:ea typeface="Open Sans"/>
                <a:cs typeface="Open Sans"/>
                <a:sym typeface="Open Sans"/>
              </a:rPr>
              <a:t>  2021</a:t>
            </a:r>
            <a:r>
              <a:rPr lang="pt-BR" sz="1200" i="1" dirty="0">
                <a:latin typeface="Open Sans"/>
                <a:ea typeface="Open Sans"/>
                <a:cs typeface="Open Sans"/>
                <a:sym typeface="Open Sans"/>
              </a:rPr>
              <a:t>);  </a:t>
            </a:r>
            <a:endParaRPr sz="1200" i="1" dirty="0">
              <a:latin typeface="Open Sans"/>
              <a:ea typeface="Open Sans"/>
              <a:cs typeface="Open Sans"/>
              <a:sym typeface="Open Sans"/>
            </a:endParaRPr>
          </a:p>
          <a:p>
            <a:pPr marL="457200" lvl="0" indent="-330200" rtl="0">
              <a:spcBef>
                <a:spcPts val="0"/>
              </a:spcBef>
              <a:spcAft>
                <a:spcPts val="0"/>
              </a:spcAft>
              <a:buSzPts val="1600"/>
              <a:buFont typeface="Open Sans"/>
              <a:buChar char="●"/>
            </a:pPr>
            <a:r>
              <a:rPr lang="pt-BR" sz="1500" dirty="0">
                <a:latin typeface="Open Sans"/>
                <a:ea typeface="Open Sans"/>
                <a:cs typeface="Open Sans"/>
                <a:sym typeface="Open Sans"/>
              </a:rPr>
              <a:t>Folder: “</a:t>
            </a:r>
            <a:r>
              <a:rPr lang="pt-BR" sz="1500" i="1" dirty="0">
                <a:latin typeface="Open Sans"/>
                <a:ea typeface="Open Sans"/>
                <a:cs typeface="Open Sans"/>
                <a:sym typeface="Open Sans"/>
              </a:rPr>
              <a:t>Pinguins-de-Magalhães”</a:t>
            </a:r>
            <a:r>
              <a:rPr lang="pt-BR" sz="1600" i="1" dirty="0">
                <a:latin typeface="Open Sans"/>
                <a:ea typeface="Open Sans"/>
                <a:cs typeface="Open Sans"/>
                <a:sym typeface="Open Sans"/>
              </a:rPr>
              <a:t> </a:t>
            </a:r>
            <a:r>
              <a:rPr lang="pt-BR" sz="1200" dirty="0">
                <a:solidFill>
                  <a:schemeClr val="dk1"/>
                </a:solidFill>
                <a:latin typeface="Open Sans"/>
                <a:ea typeface="Open Sans"/>
                <a:cs typeface="Open Sans"/>
                <a:sym typeface="Open Sans"/>
              </a:rPr>
              <a:t>(</a:t>
            </a:r>
            <a:r>
              <a:rPr lang="pt-BR" sz="1200" i="1" dirty="0">
                <a:solidFill>
                  <a:schemeClr val="dk1"/>
                </a:solidFill>
                <a:latin typeface="Open Sans"/>
                <a:ea typeface="Open Sans"/>
                <a:cs typeface="Open Sans"/>
                <a:sym typeface="Open Sans"/>
              </a:rPr>
              <a:t>disponível no material de apoio);  </a:t>
            </a:r>
            <a:endParaRPr sz="1200" i="1" dirty="0">
              <a:latin typeface="Open Sans"/>
              <a:ea typeface="Open Sans"/>
              <a:cs typeface="Open Sans"/>
              <a:sym typeface="Open Sans"/>
            </a:endParaRPr>
          </a:p>
          <a:p>
            <a:pPr marL="457200" lvl="0" indent="-330200" rtl="0">
              <a:spcBef>
                <a:spcPts val="0"/>
              </a:spcBef>
              <a:spcAft>
                <a:spcPts val="0"/>
              </a:spcAft>
              <a:buSzPts val="1600"/>
              <a:buFont typeface="Open Sans"/>
              <a:buChar char="●"/>
            </a:pPr>
            <a:r>
              <a:rPr lang="pt-BR" sz="1500" dirty="0">
                <a:latin typeface="Open Sans"/>
                <a:ea typeface="Open Sans"/>
                <a:cs typeface="Open Sans"/>
                <a:sym typeface="Open Sans"/>
              </a:rPr>
              <a:t>Animação: </a:t>
            </a:r>
            <a:r>
              <a:rPr lang="pt-BR" sz="1500" i="1" dirty="0">
                <a:latin typeface="Open Sans"/>
                <a:ea typeface="Open Sans"/>
                <a:cs typeface="Open Sans"/>
                <a:sym typeface="Open Sans"/>
              </a:rPr>
              <a:t>“Todos os caminhos levam ao mar”</a:t>
            </a:r>
            <a:r>
              <a:rPr lang="pt-BR" sz="1600" dirty="0">
                <a:latin typeface="Open Sans"/>
                <a:ea typeface="Open Sans"/>
                <a:cs typeface="Open Sans"/>
                <a:sym typeface="Open Sans"/>
              </a:rPr>
              <a:t> </a:t>
            </a:r>
            <a:r>
              <a:rPr lang="pt-BR" sz="1200" i="1" dirty="0">
                <a:latin typeface="Open Sans"/>
                <a:ea typeface="Open Sans"/>
                <a:cs typeface="Open Sans"/>
                <a:sym typeface="Open Sans"/>
              </a:rPr>
              <a:t>(disponível em</a:t>
            </a:r>
            <a:r>
              <a:rPr lang="pt-BR" sz="1200" dirty="0">
                <a:latin typeface="Open Sans"/>
                <a:ea typeface="Open Sans"/>
                <a:cs typeface="Open Sans"/>
                <a:sym typeface="Open Sans"/>
              </a:rPr>
              <a:t>: </a:t>
            </a:r>
            <a:r>
              <a:rPr lang="pt-BR" sz="1200" u="sng" dirty="0">
                <a:solidFill>
                  <a:schemeClr val="hlink"/>
                </a:solidFill>
                <a:latin typeface="Open Sans"/>
                <a:ea typeface="Open Sans"/>
                <a:cs typeface="Open Sans"/>
                <a:sym typeface="Open Sans"/>
                <a:hlinkClick r:id="rId5"/>
              </a:rPr>
              <a:t>https://www.youtube.com/watch?v=3hn0r3pwKLQ</a:t>
            </a:r>
            <a:r>
              <a:rPr lang="pt-BR" sz="1200" dirty="0">
                <a:solidFill>
                  <a:schemeClr val="dk1"/>
                </a:solidFill>
                <a:latin typeface="Open Sans"/>
                <a:ea typeface="Open Sans"/>
                <a:cs typeface="Open Sans"/>
                <a:sym typeface="Open Sans"/>
              </a:rPr>
              <a:t>. </a:t>
            </a:r>
            <a:r>
              <a:rPr lang="pt-BR" sz="1200" i="1" dirty="0">
                <a:solidFill>
                  <a:schemeClr val="dk1"/>
                </a:solidFill>
                <a:latin typeface="Open Sans"/>
                <a:ea typeface="Open Sans"/>
                <a:cs typeface="Open Sans"/>
                <a:sym typeface="Open Sans"/>
              </a:rPr>
              <a:t>Acesso 19 </a:t>
            </a:r>
            <a:r>
              <a:rPr lang="pt-BR" sz="1200" i="1" dirty="0" err="1">
                <a:solidFill>
                  <a:schemeClr val="dk1"/>
                </a:solidFill>
                <a:latin typeface="Open Sans"/>
                <a:ea typeface="Open Sans"/>
                <a:cs typeface="Open Sans"/>
                <a:sym typeface="Open Sans"/>
              </a:rPr>
              <a:t>jun</a:t>
            </a:r>
            <a:r>
              <a:rPr lang="pt-BR" sz="1200" i="1" dirty="0">
                <a:solidFill>
                  <a:schemeClr val="dk1"/>
                </a:solidFill>
                <a:latin typeface="Open Sans"/>
                <a:ea typeface="Open Sans"/>
                <a:cs typeface="Open Sans"/>
                <a:sym typeface="Open Sans"/>
              </a:rPr>
              <a:t>  2021);  </a:t>
            </a:r>
            <a:endParaRPr sz="1200" i="1" dirty="0">
              <a:solidFill>
                <a:schemeClr val="dk1"/>
              </a:solidFill>
              <a:latin typeface="Open Sans"/>
              <a:ea typeface="Open Sans"/>
              <a:cs typeface="Open Sans"/>
              <a:sym typeface="Open Sans"/>
            </a:endParaRPr>
          </a:p>
          <a:p>
            <a:pPr marL="457200" lvl="0" indent="-323850" rtl="0">
              <a:spcBef>
                <a:spcPts val="0"/>
              </a:spcBef>
              <a:spcAft>
                <a:spcPts val="0"/>
              </a:spcAft>
              <a:buSzPts val="1500"/>
              <a:buFont typeface="Open Sans"/>
              <a:buChar char="●"/>
            </a:pPr>
            <a:r>
              <a:rPr lang="pt-BR" sz="1500" dirty="0" err="1">
                <a:latin typeface="Open Sans"/>
                <a:ea typeface="Open Sans"/>
                <a:cs typeface="Open Sans"/>
                <a:sym typeface="Open Sans"/>
              </a:rPr>
              <a:t>Padlet</a:t>
            </a:r>
            <a:r>
              <a:rPr lang="pt-BR" sz="1500" dirty="0">
                <a:latin typeface="Open Sans"/>
                <a:ea typeface="Open Sans"/>
                <a:cs typeface="Open Sans"/>
                <a:sym typeface="Open Sans"/>
              </a:rPr>
              <a:t> </a:t>
            </a:r>
            <a:r>
              <a:rPr lang="pt-BR" sz="1200" i="1" dirty="0">
                <a:solidFill>
                  <a:schemeClr val="dk1"/>
                </a:solidFill>
                <a:latin typeface="Open Sans"/>
                <a:ea typeface="Open Sans"/>
                <a:cs typeface="Open Sans"/>
                <a:sym typeface="Open Sans"/>
              </a:rPr>
              <a:t>(acesse os tutoriais descritos nas sugestões didáticas no material de apoio).</a:t>
            </a:r>
            <a:endParaRPr sz="1500" dirty="0">
              <a:latin typeface="Open Sans"/>
              <a:ea typeface="Open Sans"/>
              <a:cs typeface="Open Sans"/>
              <a:sym typeface="Open Sans"/>
            </a:endParaRPr>
          </a:p>
          <a:p>
            <a:pPr marL="0" lvl="0" indent="457200" algn="just" rtl="0">
              <a:spcBef>
                <a:spcPts val="0"/>
              </a:spcBef>
              <a:spcAft>
                <a:spcPts val="0"/>
              </a:spcAft>
              <a:buNone/>
            </a:pPr>
            <a:endParaRPr sz="1600" dirty="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800" dirty="0">
              <a:latin typeface="Open Sans"/>
              <a:ea typeface="Open Sans"/>
              <a:cs typeface="Open Sans"/>
              <a:sym typeface="Open Sans"/>
            </a:endParaRPr>
          </a:p>
        </p:txBody>
      </p:sp>
      <p:pic>
        <p:nvPicPr>
          <p:cNvPr id="82" name="Google Shape;82;p17"/>
          <p:cNvPicPr preferRelativeResize="0"/>
          <p:nvPr/>
        </p:nvPicPr>
        <p:blipFill rotWithShape="1">
          <a:blip r:embed="rId6">
            <a:alphaModFix/>
          </a:blip>
          <a:srcRect t="35021" b="35997"/>
          <a:stretch/>
        </p:blipFill>
        <p:spPr>
          <a:xfrm>
            <a:off x="6617100" y="194748"/>
            <a:ext cx="2171700" cy="610050"/>
          </a:xfrm>
          <a:prstGeom prst="rect">
            <a:avLst/>
          </a:prstGeom>
          <a:noFill/>
          <a:ln>
            <a:noFill/>
          </a:ln>
        </p:spPr>
      </p:pic>
      <p:pic>
        <p:nvPicPr>
          <p:cNvPr id="4" name="Google Shape;10;p8"/>
          <p:cNvPicPr preferRelativeResize="0"/>
          <p:nvPr/>
        </p:nvPicPr>
        <p:blipFill rotWithShape="1">
          <a:blip r:embed="rId7">
            <a:alphaModFix/>
          </a:blip>
          <a:srcRect/>
          <a:stretch/>
        </p:blipFill>
        <p:spPr>
          <a:xfrm>
            <a:off x="5463150" y="4742163"/>
            <a:ext cx="979141" cy="2524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6"/>
        <p:cNvGrpSpPr/>
        <p:nvPr/>
      </p:nvGrpSpPr>
      <p:grpSpPr>
        <a:xfrm>
          <a:off x="0" y="0"/>
          <a:ext cx="0" cy="0"/>
          <a:chOff x="0" y="0"/>
          <a:chExt cx="0" cy="0"/>
        </a:xfrm>
      </p:grpSpPr>
      <p:sp>
        <p:nvSpPr>
          <p:cNvPr id="87" name="Google Shape;87;p18"/>
          <p:cNvSpPr txBox="1"/>
          <p:nvPr/>
        </p:nvSpPr>
        <p:spPr>
          <a:xfrm>
            <a:off x="251050" y="93801"/>
            <a:ext cx="8691300" cy="4636200"/>
          </a:xfrm>
          <a:prstGeom prst="rect">
            <a:avLst/>
          </a:prstGeom>
          <a:noFill/>
          <a:ln>
            <a:noFill/>
          </a:ln>
        </p:spPr>
        <p:txBody>
          <a:bodyPr spcFirstLastPara="1" wrap="square" lIns="91425" tIns="91425" rIns="91425" bIns="91425" anchor="t" anchorCtr="0">
            <a:noAutofit/>
          </a:bodyPr>
          <a:lstStyle/>
          <a:p>
            <a:pPr marL="0" lvl="0" indent="457200" rtl="0">
              <a:spcBef>
                <a:spcPts val="0"/>
              </a:spcBef>
              <a:spcAft>
                <a:spcPts val="0"/>
              </a:spcAft>
              <a:buClr>
                <a:schemeClr val="dk1"/>
              </a:buClr>
              <a:buSzPts val="1100"/>
              <a:buFont typeface="Arial"/>
              <a:buNone/>
            </a:pPr>
            <a:r>
              <a:rPr lang="pt-BR" sz="1500" dirty="0">
                <a:solidFill>
                  <a:schemeClr val="dk1"/>
                </a:solidFill>
                <a:latin typeface="Open Sans"/>
                <a:ea typeface="Open Sans"/>
                <a:cs typeface="Open Sans"/>
                <a:sym typeface="Open Sans"/>
              </a:rPr>
              <a:t>Se a atividade ocorrer presencialmente, organize as crianças em uma sala com a possibilidade de uso de computadores, </a:t>
            </a:r>
            <a:r>
              <a:rPr lang="pt-BR" sz="1500" dirty="0" err="1">
                <a:solidFill>
                  <a:schemeClr val="dk1"/>
                </a:solidFill>
                <a:latin typeface="Open Sans"/>
                <a:ea typeface="Open Sans"/>
                <a:cs typeface="Open Sans"/>
                <a:sym typeface="Open Sans"/>
              </a:rPr>
              <a:t>tablets</a:t>
            </a:r>
            <a:r>
              <a:rPr lang="pt-BR" sz="1500" dirty="0">
                <a:solidFill>
                  <a:schemeClr val="dk1"/>
                </a:solidFill>
                <a:latin typeface="Open Sans"/>
                <a:ea typeface="Open Sans"/>
                <a:cs typeface="Open Sans"/>
                <a:sym typeface="Open Sans"/>
              </a:rPr>
              <a:t> ou </a:t>
            </a:r>
            <a:r>
              <a:rPr lang="pt-BR" sz="1500" i="1" dirty="0">
                <a:solidFill>
                  <a:schemeClr val="dk1"/>
                </a:solidFill>
                <a:latin typeface="Open Sans"/>
                <a:ea typeface="Open Sans"/>
                <a:cs typeface="Open Sans"/>
                <a:sym typeface="Open Sans"/>
              </a:rPr>
              <a:t>smartphones</a:t>
            </a:r>
            <a:r>
              <a:rPr lang="pt-BR" sz="1500" dirty="0">
                <a:solidFill>
                  <a:schemeClr val="dk1"/>
                </a:solidFill>
                <a:latin typeface="Open Sans"/>
                <a:ea typeface="Open Sans"/>
                <a:cs typeface="Open Sans"/>
                <a:sym typeface="Open Sans"/>
              </a:rPr>
              <a:t>. Caso ocorra de maneira remota, reúnam-se em uma sala virtual. </a:t>
            </a:r>
            <a:endParaRPr sz="1500" dirty="0">
              <a:solidFill>
                <a:schemeClr val="dk1"/>
              </a:solidFill>
              <a:latin typeface="Open Sans"/>
              <a:ea typeface="Open Sans"/>
              <a:cs typeface="Open Sans"/>
              <a:sym typeface="Open Sans"/>
            </a:endParaRPr>
          </a:p>
          <a:p>
            <a:pPr marL="0" lvl="0" indent="457200" rtl="0">
              <a:spcBef>
                <a:spcPts val="0"/>
              </a:spcBef>
              <a:spcAft>
                <a:spcPts val="0"/>
              </a:spcAft>
              <a:buNone/>
            </a:pPr>
            <a:endParaRPr dirty="0">
              <a:solidFill>
                <a:schemeClr val="dk1"/>
              </a:solidFill>
              <a:latin typeface="Open Sans"/>
              <a:ea typeface="Open Sans"/>
              <a:cs typeface="Open Sans"/>
              <a:sym typeface="Open Sans"/>
            </a:endParaRPr>
          </a:p>
          <a:p>
            <a:pPr marL="0" lvl="0" indent="457200" rtl="0">
              <a:spcBef>
                <a:spcPts val="0"/>
              </a:spcBef>
              <a:spcAft>
                <a:spcPts val="0"/>
              </a:spcAft>
              <a:buNone/>
            </a:pPr>
            <a:r>
              <a:rPr lang="pt-BR" sz="1500" dirty="0">
                <a:latin typeface="Open Sans"/>
                <a:ea typeface="Open Sans"/>
                <a:cs typeface="Open Sans"/>
                <a:sym typeface="Open Sans"/>
              </a:rPr>
              <a:t>Acessem o link disponibilizado pelo(a) professor(a) ou façam a leitura do QR </a:t>
            </a:r>
            <a:r>
              <a:rPr lang="pt-BR" sz="1500" dirty="0" err="1">
                <a:latin typeface="Open Sans"/>
                <a:ea typeface="Open Sans"/>
                <a:cs typeface="Open Sans"/>
                <a:sym typeface="Open Sans"/>
              </a:rPr>
              <a:t>Code</a:t>
            </a:r>
            <a:r>
              <a:rPr lang="pt-BR" sz="1500" dirty="0">
                <a:latin typeface="Open Sans"/>
                <a:ea typeface="Open Sans"/>
                <a:cs typeface="Open Sans"/>
                <a:sym typeface="Open Sans"/>
              </a:rPr>
              <a:t>. No </a:t>
            </a:r>
            <a:r>
              <a:rPr lang="pt-BR" sz="1500" b="1" dirty="0" err="1">
                <a:latin typeface="Open Sans"/>
                <a:ea typeface="Open Sans"/>
                <a:cs typeface="Open Sans"/>
                <a:sym typeface="Open Sans"/>
              </a:rPr>
              <a:t>Wakelet</a:t>
            </a:r>
            <a:r>
              <a:rPr lang="pt-BR" sz="1500" dirty="0">
                <a:latin typeface="Open Sans"/>
                <a:ea typeface="Open Sans"/>
                <a:cs typeface="Open Sans"/>
                <a:sym typeface="Open Sans"/>
              </a:rPr>
              <a:t> vocês encontrarão a reportagem </a:t>
            </a:r>
            <a:r>
              <a:rPr lang="pt-BR" sz="1500" i="1" dirty="0">
                <a:latin typeface="Open Sans"/>
                <a:ea typeface="Open Sans"/>
                <a:cs typeface="Open Sans"/>
                <a:sym typeface="Open Sans"/>
              </a:rPr>
              <a:t>“Quatorze pinguins-de-</a:t>
            </a:r>
            <a:r>
              <a:rPr lang="pt-BR" sz="1500" i="1" dirty="0" err="1">
                <a:latin typeface="Open Sans"/>
                <a:ea typeface="Open Sans"/>
                <a:cs typeface="Open Sans"/>
                <a:sym typeface="Open Sans"/>
              </a:rPr>
              <a:t>magalhães</a:t>
            </a:r>
            <a:r>
              <a:rPr lang="pt-BR" sz="1500" i="1" dirty="0">
                <a:latin typeface="Open Sans"/>
                <a:ea typeface="Open Sans"/>
                <a:cs typeface="Open Sans"/>
                <a:sym typeface="Open Sans"/>
              </a:rPr>
              <a:t> são resgatados no litoral de SP”</a:t>
            </a:r>
            <a:r>
              <a:rPr lang="pt-BR" sz="1500" dirty="0">
                <a:latin typeface="Open Sans"/>
                <a:ea typeface="Open Sans"/>
                <a:cs typeface="Open Sans"/>
                <a:sym typeface="Open Sans"/>
              </a:rPr>
              <a:t>. Façam a leitura e pensem sobre as situações apresentadas e, com base nelas, reflitam sobre a natureza, </a:t>
            </a:r>
            <a:r>
              <a:rPr lang="pt-BR" sz="1500" dirty="0">
                <a:solidFill>
                  <a:schemeClr val="dk1"/>
                </a:solidFill>
                <a:latin typeface="Open Sans"/>
                <a:ea typeface="Open Sans"/>
                <a:cs typeface="Open Sans"/>
                <a:sym typeface="Open Sans"/>
              </a:rPr>
              <a:t>seus incríveis habitantes </a:t>
            </a:r>
            <a:r>
              <a:rPr lang="pt-BR" sz="1500" dirty="0">
                <a:latin typeface="Open Sans"/>
                <a:ea typeface="Open Sans"/>
                <a:cs typeface="Open Sans"/>
                <a:sym typeface="Open Sans"/>
              </a:rPr>
              <a:t>e a interferências das ações humanas nos oceanos.</a:t>
            </a:r>
            <a:endParaRPr sz="1500" dirty="0">
              <a:latin typeface="Open Sans"/>
              <a:ea typeface="Open Sans"/>
              <a:cs typeface="Open Sans"/>
              <a:sym typeface="Open Sans"/>
            </a:endParaRPr>
          </a:p>
          <a:p>
            <a:pPr marL="0" lvl="0" indent="0" rtl="0">
              <a:spcBef>
                <a:spcPts val="0"/>
              </a:spcBef>
              <a:spcAft>
                <a:spcPts val="0"/>
              </a:spcAft>
              <a:buNone/>
            </a:pPr>
            <a:endParaRPr dirty="0">
              <a:latin typeface="Open Sans"/>
              <a:ea typeface="Open Sans"/>
              <a:cs typeface="Open Sans"/>
              <a:sym typeface="Open Sans"/>
            </a:endParaRPr>
          </a:p>
          <a:p>
            <a:pPr marL="0" lvl="0" indent="457200" rtl="0">
              <a:spcBef>
                <a:spcPts val="0"/>
              </a:spcBef>
              <a:spcAft>
                <a:spcPts val="0"/>
              </a:spcAft>
              <a:buNone/>
            </a:pPr>
            <a:r>
              <a:rPr lang="pt-BR" sz="1500" dirty="0">
                <a:latin typeface="Open Sans"/>
                <a:ea typeface="Open Sans"/>
                <a:cs typeface="Open Sans"/>
                <a:sym typeface="Open Sans"/>
              </a:rPr>
              <a:t>Em seguida, façam a leitura compartilhada do Folder </a:t>
            </a:r>
            <a:r>
              <a:rPr lang="pt-BR" sz="1500" i="1" dirty="0">
                <a:latin typeface="Open Sans"/>
                <a:ea typeface="Open Sans"/>
                <a:cs typeface="Open Sans"/>
                <a:sym typeface="Open Sans"/>
              </a:rPr>
              <a:t>“Pinguins-de-Magalhães”</a:t>
            </a:r>
            <a:r>
              <a:rPr lang="pt-BR" sz="1500" dirty="0">
                <a:latin typeface="Open Sans"/>
                <a:ea typeface="Open Sans"/>
                <a:cs typeface="Open Sans"/>
                <a:sym typeface="Open Sans"/>
              </a:rPr>
              <a:t>, alguns questionamentos podem ser feitos: </a:t>
            </a:r>
            <a:r>
              <a:rPr lang="pt-BR" sz="1500" i="1" dirty="0">
                <a:latin typeface="Open Sans"/>
                <a:ea typeface="Open Sans"/>
                <a:cs typeface="Open Sans"/>
                <a:sym typeface="Open Sans"/>
              </a:rPr>
              <a:t>“Conseguem reconhecer as características dos pinguins-de-Magalhães?”</a:t>
            </a:r>
            <a:r>
              <a:rPr lang="pt-BR" sz="1500" dirty="0">
                <a:latin typeface="Open Sans"/>
                <a:ea typeface="Open Sans"/>
                <a:cs typeface="Open Sans"/>
                <a:sym typeface="Open Sans"/>
              </a:rPr>
              <a:t>;  </a:t>
            </a:r>
            <a:r>
              <a:rPr lang="pt-BR" sz="1500" i="1" dirty="0">
                <a:latin typeface="Open Sans"/>
                <a:ea typeface="Open Sans"/>
                <a:cs typeface="Open Sans"/>
                <a:sym typeface="Open Sans"/>
              </a:rPr>
              <a:t>“Como é o seu ciclo de vida?”</a:t>
            </a:r>
            <a:r>
              <a:rPr lang="pt-BR" sz="1500" dirty="0">
                <a:latin typeface="Open Sans"/>
                <a:ea typeface="Open Sans"/>
                <a:cs typeface="Open Sans"/>
                <a:sym typeface="Open Sans"/>
              </a:rPr>
              <a:t>;  </a:t>
            </a:r>
            <a:r>
              <a:rPr lang="pt-BR" sz="1500" i="1" dirty="0">
                <a:latin typeface="Open Sans"/>
                <a:ea typeface="Open Sans"/>
                <a:cs typeface="Open Sans"/>
                <a:sym typeface="Open Sans"/>
              </a:rPr>
              <a:t>“Como os pinguins crescem e fazem a muda?; Qual é o tipo de alimentação?; Qual é o período reprodutivo?; Como encontram o seu par, cuidados com os ninhos, ovos, filhotes? e </a:t>
            </a:r>
            <a:r>
              <a:rPr lang="pt-BR" sz="1500" i="1" dirty="0" err="1">
                <a:latin typeface="Open Sans"/>
                <a:ea typeface="Open Sans"/>
                <a:cs typeface="Open Sans"/>
                <a:sym typeface="Open Sans"/>
              </a:rPr>
              <a:t>etc</a:t>
            </a:r>
            <a:r>
              <a:rPr lang="pt-BR" sz="1500" dirty="0">
                <a:latin typeface="Open Sans"/>
                <a:ea typeface="Open Sans"/>
                <a:cs typeface="Open Sans"/>
                <a:sym typeface="Open Sans"/>
              </a:rPr>
              <a:t>”.</a:t>
            </a:r>
            <a:endParaRPr sz="1500" dirty="0">
              <a:latin typeface="Open Sans"/>
              <a:ea typeface="Open Sans"/>
              <a:cs typeface="Open Sans"/>
              <a:sym typeface="Open Sans"/>
            </a:endParaRPr>
          </a:p>
          <a:p>
            <a:pPr marL="0" lvl="0" indent="0" rtl="0">
              <a:spcBef>
                <a:spcPts val="0"/>
              </a:spcBef>
              <a:spcAft>
                <a:spcPts val="0"/>
              </a:spcAft>
              <a:buNone/>
            </a:pPr>
            <a:r>
              <a:rPr lang="pt-BR" sz="1500" dirty="0">
                <a:solidFill>
                  <a:schemeClr val="dk1"/>
                </a:solidFill>
                <a:latin typeface="Open Sans"/>
                <a:ea typeface="Open Sans"/>
                <a:cs typeface="Open Sans"/>
                <a:sym typeface="Open Sans"/>
              </a:rPr>
              <a:t> </a:t>
            </a:r>
            <a:endParaRPr dirty="0">
              <a:solidFill>
                <a:schemeClr val="dk1"/>
              </a:solidFill>
              <a:latin typeface="Open Sans"/>
              <a:ea typeface="Open Sans"/>
              <a:cs typeface="Open Sans"/>
              <a:sym typeface="Open Sans"/>
            </a:endParaRPr>
          </a:p>
          <a:p>
            <a:pPr marL="0" lvl="0" indent="457200" rtl="0">
              <a:spcBef>
                <a:spcPts val="0"/>
              </a:spcBef>
              <a:spcAft>
                <a:spcPts val="0"/>
              </a:spcAft>
              <a:buNone/>
            </a:pPr>
            <a:r>
              <a:rPr lang="pt-BR" sz="1500" dirty="0">
                <a:solidFill>
                  <a:schemeClr val="dk1"/>
                </a:solidFill>
                <a:latin typeface="Open Sans"/>
                <a:ea typeface="Open Sans"/>
                <a:cs typeface="Open Sans"/>
                <a:sym typeface="Open Sans"/>
              </a:rPr>
              <a:t>Na sequência, assistam a animação “</a:t>
            </a:r>
            <a:r>
              <a:rPr lang="pt-BR" sz="1500" i="1" dirty="0">
                <a:solidFill>
                  <a:schemeClr val="dk1"/>
                </a:solidFill>
                <a:latin typeface="Open Sans"/>
                <a:ea typeface="Open Sans"/>
                <a:cs typeface="Open Sans"/>
                <a:sym typeface="Open Sans"/>
              </a:rPr>
              <a:t>Todos os caminhos levam ao mar</a:t>
            </a:r>
            <a:r>
              <a:rPr lang="pt-BR" sz="1500" dirty="0">
                <a:solidFill>
                  <a:schemeClr val="dk1"/>
                </a:solidFill>
                <a:latin typeface="Open Sans"/>
                <a:ea typeface="Open Sans"/>
                <a:cs typeface="Open Sans"/>
                <a:sym typeface="Open Sans"/>
              </a:rPr>
              <a:t>”. Reflitam sobre a enorme quantidade de lixo que chega ao mar. A animação mostra como a criança mudou o comportamento depois que percebeu que não podia ter jogado o lixo pela janela do ônibus. </a:t>
            </a:r>
            <a:endParaRPr sz="1500" dirty="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600" dirty="0">
              <a:latin typeface="Open Sans"/>
              <a:ea typeface="Open Sans"/>
              <a:cs typeface="Open Sans"/>
              <a:sym typeface="Open Sans"/>
            </a:endParaRPr>
          </a:p>
          <a:p>
            <a:pPr marL="0" lvl="0" indent="457200" algn="just" rtl="0">
              <a:spcBef>
                <a:spcPts val="0"/>
              </a:spcBef>
              <a:spcAft>
                <a:spcPts val="0"/>
              </a:spcAft>
              <a:buNone/>
            </a:pPr>
            <a:endParaRPr sz="2200" b="1" dirty="0">
              <a:latin typeface="Open Sans"/>
              <a:ea typeface="Open Sans"/>
              <a:cs typeface="Open Sans"/>
              <a:sym typeface="Open Sans"/>
            </a:endParaRPr>
          </a:p>
          <a:p>
            <a:pPr marL="0" lvl="0" indent="457200" algn="just" rtl="0">
              <a:spcBef>
                <a:spcPts val="0"/>
              </a:spcBef>
              <a:spcAft>
                <a:spcPts val="0"/>
              </a:spcAft>
              <a:buNone/>
            </a:pPr>
            <a:endParaRPr sz="2200" b="1" dirty="0">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800" dirty="0">
              <a:latin typeface="Open Sans"/>
              <a:ea typeface="Open Sans"/>
              <a:cs typeface="Open Sans"/>
              <a:sym typeface="Open Sans"/>
            </a:endParaRPr>
          </a:p>
        </p:txBody>
      </p:sp>
      <p:pic>
        <p:nvPicPr>
          <p:cNvPr id="3" name="Google Shape;10;p8"/>
          <p:cNvPicPr preferRelativeResize="0"/>
          <p:nvPr/>
        </p:nvPicPr>
        <p:blipFill rotWithShape="1">
          <a:blip r:embed="rId4">
            <a:alphaModFix/>
          </a:blip>
          <a:srcRect/>
          <a:stretch/>
        </p:blipFill>
        <p:spPr>
          <a:xfrm>
            <a:off x="5463150" y="4742163"/>
            <a:ext cx="979141" cy="2524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p19"/>
          <p:cNvSpPr txBox="1"/>
          <p:nvPr/>
        </p:nvSpPr>
        <p:spPr>
          <a:xfrm>
            <a:off x="355200" y="281900"/>
            <a:ext cx="8433600" cy="42942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endParaRPr sz="1600">
              <a:latin typeface="Open Sans"/>
              <a:ea typeface="Open Sans"/>
              <a:cs typeface="Open Sans"/>
              <a:sym typeface="Open Sans"/>
            </a:endParaRPr>
          </a:p>
          <a:p>
            <a:pPr marL="0" lvl="0" indent="457200" algn="just" rtl="0">
              <a:spcBef>
                <a:spcPts val="0"/>
              </a:spcBef>
              <a:spcAft>
                <a:spcPts val="0"/>
              </a:spcAft>
              <a:buNone/>
            </a:pPr>
            <a:endParaRPr sz="2200" b="1">
              <a:latin typeface="Open Sans"/>
              <a:ea typeface="Open Sans"/>
              <a:cs typeface="Open Sans"/>
              <a:sym typeface="Open Sans"/>
            </a:endParaRPr>
          </a:p>
          <a:p>
            <a:pPr marL="0" lvl="0" indent="457200" algn="just" rtl="0">
              <a:spcBef>
                <a:spcPts val="0"/>
              </a:spcBef>
              <a:spcAft>
                <a:spcPts val="0"/>
              </a:spcAft>
              <a:buNone/>
            </a:pPr>
            <a:endParaRPr sz="2200" b="1">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800">
              <a:latin typeface="Open Sans"/>
              <a:ea typeface="Open Sans"/>
              <a:cs typeface="Open Sans"/>
              <a:sym typeface="Open Sans"/>
            </a:endParaRPr>
          </a:p>
        </p:txBody>
      </p:sp>
      <p:pic>
        <p:nvPicPr>
          <p:cNvPr id="93" name="Google Shape;93;p19"/>
          <p:cNvPicPr preferRelativeResize="0"/>
          <p:nvPr/>
        </p:nvPicPr>
        <p:blipFill rotWithShape="1">
          <a:blip r:embed="rId4">
            <a:alphaModFix/>
          </a:blip>
          <a:srcRect t="8774" r="1661" b="5704"/>
          <a:stretch/>
        </p:blipFill>
        <p:spPr>
          <a:xfrm>
            <a:off x="0" y="-42075"/>
            <a:ext cx="9144001" cy="4471221"/>
          </a:xfrm>
          <a:prstGeom prst="rect">
            <a:avLst/>
          </a:prstGeom>
          <a:noFill/>
          <a:ln>
            <a:noFill/>
          </a:ln>
        </p:spPr>
      </p:pic>
      <p:pic>
        <p:nvPicPr>
          <p:cNvPr id="4" name="Google Shape;10;p8"/>
          <p:cNvPicPr preferRelativeResize="0"/>
          <p:nvPr/>
        </p:nvPicPr>
        <p:blipFill rotWithShape="1">
          <a:blip r:embed="rId5">
            <a:alphaModFix/>
          </a:blip>
          <a:srcRect/>
          <a:stretch/>
        </p:blipFill>
        <p:spPr>
          <a:xfrm>
            <a:off x="5463150" y="4742163"/>
            <a:ext cx="979141" cy="2524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sp>
        <p:nvSpPr>
          <p:cNvPr id="98" name="Google Shape;98;p20"/>
          <p:cNvSpPr txBox="1"/>
          <p:nvPr/>
        </p:nvSpPr>
        <p:spPr>
          <a:xfrm>
            <a:off x="329175" y="288025"/>
            <a:ext cx="8468400" cy="430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400" b="1">
                <a:latin typeface="Open Sans"/>
                <a:ea typeface="Open Sans"/>
                <a:cs typeface="Open Sans"/>
                <a:sym typeface="Open Sans"/>
              </a:rPr>
              <a:t>Vamos praticar? </a:t>
            </a:r>
            <a:endParaRPr sz="2400" b="1">
              <a:latin typeface="Open Sans"/>
              <a:ea typeface="Open Sans"/>
              <a:cs typeface="Open Sans"/>
              <a:sym typeface="Open Sans"/>
            </a:endParaRPr>
          </a:p>
          <a:p>
            <a:pPr marL="0" lvl="0" indent="0" algn="l" rtl="0">
              <a:spcBef>
                <a:spcPts val="0"/>
              </a:spcBef>
              <a:spcAft>
                <a:spcPts val="0"/>
              </a:spcAft>
              <a:buNone/>
            </a:pPr>
            <a:endParaRPr sz="800" b="1">
              <a:latin typeface="Open Sans"/>
              <a:ea typeface="Open Sans"/>
              <a:cs typeface="Open Sans"/>
              <a:sym typeface="Open Sans"/>
            </a:endParaRPr>
          </a:p>
          <a:p>
            <a:pPr marL="0" lvl="0" indent="457200" algn="just" rtl="0">
              <a:spcBef>
                <a:spcPts val="0"/>
              </a:spcBef>
              <a:spcAft>
                <a:spcPts val="0"/>
              </a:spcAft>
              <a:buNone/>
            </a:pPr>
            <a:r>
              <a:rPr lang="pt-BR" sz="1600">
                <a:latin typeface="Open Sans"/>
                <a:ea typeface="Open Sans"/>
                <a:cs typeface="Open Sans"/>
                <a:sym typeface="Open Sans"/>
              </a:rPr>
              <a:t>Agora que vocês conheceram os pinguins</a:t>
            </a:r>
            <a:r>
              <a:rPr lang="pt-BR" sz="1600">
                <a:solidFill>
                  <a:schemeClr val="dk1"/>
                </a:solidFill>
                <a:latin typeface="Open Sans"/>
                <a:ea typeface="Open Sans"/>
                <a:cs typeface="Open Sans"/>
                <a:sym typeface="Open Sans"/>
              </a:rPr>
              <a:t>, acessem o </a:t>
            </a:r>
            <a:r>
              <a:rPr lang="pt-BR" sz="1600" b="1">
                <a:solidFill>
                  <a:schemeClr val="dk1"/>
                </a:solidFill>
                <a:latin typeface="Open Sans"/>
                <a:ea typeface="Open Sans"/>
                <a:cs typeface="Open Sans"/>
                <a:sym typeface="Open Sans"/>
              </a:rPr>
              <a:t>padlet </a:t>
            </a:r>
            <a:r>
              <a:rPr lang="pt-BR" sz="1600">
                <a:solidFill>
                  <a:schemeClr val="dk1"/>
                </a:solidFill>
                <a:latin typeface="Open Sans"/>
                <a:ea typeface="Open Sans"/>
                <a:cs typeface="Open Sans"/>
                <a:sym typeface="Open Sans"/>
              </a:rPr>
              <a:t>mural colaborativo que está disponível no </a:t>
            </a:r>
            <a:r>
              <a:rPr lang="pt-BR" sz="1600" b="1">
                <a:solidFill>
                  <a:schemeClr val="dk1"/>
                </a:solidFill>
                <a:latin typeface="Open Sans"/>
                <a:ea typeface="Open Sans"/>
                <a:cs typeface="Open Sans"/>
                <a:sym typeface="Open Sans"/>
              </a:rPr>
              <a:t>Wakelet</a:t>
            </a:r>
            <a:r>
              <a:rPr lang="pt-BR" sz="1600">
                <a:solidFill>
                  <a:schemeClr val="dk1"/>
                </a:solidFill>
                <a:latin typeface="Open Sans"/>
                <a:ea typeface="Open Sans"/>
                <a:cs typeface="Open Sans"/>
                <a:sym typeface="Open Sans"/>
              </a:rPr>
              <a:t>. Nele encontram-se algumas perguntas sobre o assunto. Discutam as possibilidades de respostas e registrem de maneira coletiva, organizando as informações conforme as orientações de cada coluna.</a:t>
            </a:r>
            <a:endParaRPr sz="1600">
              <a:latin typeface="Open Sans"/>
              <a:ea typeface="Open Sans"/>
              <a:cs typeface="Open Sans"/>
              <a:sym typeface="Open Sans"/>
            </a:endParaRPr>
          </a:p>
          <a:p>
            <a:pPr marL="0" lvl="0" indent="0" algn="just" rtl="0">
              <a:spcBef>
                <a:spcPts val="0"/>
              </a:spcBef>
              <a:spcAft>
                <a:spcPts val="0"/>
              </a:spcAft>
              <a:buNone/>
            </a:pPr>
            <a:endParaRPr sz="1800">
              <a:latin typeface="Open Sans"/>
              <a:ea typeface="Open Sans"/>
              <a:cs typeface="Open Sans"/>
              <a:sym typeface="Open Sans"/>
            </a:endParaRPr>
          </a:p>
          <a:p>
            <a:pPr marL="0" lvl="0" indent="0" algn="just" rtl="0">
              <a:spcBef>
                <a:spcPts val="0"/>
              </a:spcBef>
              <a:spcAft>
                <a:spcPts val="0"/>
              </a:spcAft>
              <a:buNone/>
            </a:pPr>
            <a:endParaRPr sz="1800">
              <a:latin typeface="Open Sans"/>
              <a:ea typeface="Open Sans"/>
              <a:cs typeface="Open Sans"/>
              <a:sym typeface="Open Sans"/>
            </a:endParaRPr>
          </a:p>
          <a:p>
            <a:pPr marL="0" lvl="0" indent="0" algn="just" rtl="0">
              <a:spcBef>
                <a:spcPts val="0"/>
              </a:spcBef>
              <a:spcAft>
                <a:spcPts val="0"/>
              </a:spcAft>
              <a:buNone/>
            </a:pPr>
            <a:endParaRPr sz="1800">
              <a:latin typeface="Open Sans"/>
              <a:ea typeface="Open Sans"/>
              <a:cs typeface="Open Sans"/>
              <a:sym typeface="Open Sans"/>
            </a:endParaRPr>
          </a:p>
        </p:txBody>
      </p:sp>
      <p:graphicFrame>
        <p:nvGraphicFramePr>
          <p:cNvPr id="99" name="Google Shape;99;p20"/>
          <p:cNvGraphicFramePr/>
          <p:nvPr/>
        </p:nvGraphicFramePr>
        <p:xfrm>
          <a:off x="402913" y="2210025"/>
          <a:ext cx="8338175" cy="2304400"/>
        </p:xfrm>
        <a:graphic>
          <a:graphicData uri="http://schemas.openxmlformats.org/drawingml/2006/table">
            <a:tbl>
              <a:tblPr>
                <a:noFill/>
                <a:tableStyleId>{8B46BB8C-B927-4D07-9E24-2779F3208BA4}</a:tableStyleId>
              </a:tblPr>
              <a:tblGrid>
                <a:gridCol w="2098275">
                  <a:extLst>
                    <a:ext uri="{9D8B030D-6E8A-4147-A177-3AD203B41FA5}">
                      <a16:colId xmlns:a16="http://schemas.microsoft.com/office/drawing/2014/main" val="20000"/>
                    </a:ext>
                  </a:extLst>
                </a:gridCol>
                <a:gridCol w="2098275">
                  <a:extLst>
                    <a:ext uri="{9D8B030D-6E8A-4147-A177-3AD203B41FA5}">
                      <a16:colId xmlns:a16="http://schemas.microsoft.com/office/drawing/2014/main" val="20001"/>
                    </a:ext>
                  </a:extLst>
                </a:gridCol>
                <a:gridCol w="2098300">
                  <a:extLst>
                    <a:ext uri="{9D8B030D-6E8A-4147-A177-3AD203B41FA5}">
                      <a16:colId xmlns:a16="http://schemas.microsoft.com/office/drawing/2014/main" val="20002"/>
                    </a:ext>
                  </a:extLst>
                </a:gridCol>
                <a:gridCol w="2043325">
                  <a:extLst>
                    <a:ext uri="{9D8B030D-6E8A-4147-A177-3AD203B41FA5}">
                      <a16:colId xmlns:a16="http://schemas.microsoft.com/office/drawing/2014/main" val="20003"/>
                    </a:ext>
                  </a:extLst>
                </a:gridCol>
              </a:tblGrid>
              <a:tr h="1152200">
                <a:tc>
                  <a:txBody>
                    <a:bodyPr/>
                    <a:lstStyle/>
                    <a:p>
                      <a:pPr marL="0" lvl="0" indent="0" algn="ctr" rtl="0">
                        <a:spcBef>
                          <a:spcPts val="0"/>
                        </a:spcBef>
                        <a:spcAft>
                          <a:spcPts val="0"/>
                        </a:spcAft>
                        <a:buNone/>
                      </a:pPr>
                      <a:r>
                        <a:rPr lang="pt-BR" sz="1300">
                          <a:latin typeface="Open Sans"/>
                          <a:ea typeface="Open Sans"/>
                          <a:cs typeface="Open Sans"/>
                          <a:sym typeface="Open Sans"/>
                        </a:rPr>
                        <a:t>Em que regiões do planeta vivem os Pinguins-de-Magalhães?</a:t>
                      </a: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tc>
                  <a:txBody>
                    <a:bodyPr/>
                    <a:lstStyle/>
                    <a:p>
                      <a:pPr marL="0" lvl="0" indent="0" algn="ctr" rtl="0">
                        <a:spcBef>
                          <a:spcPts val="0"/>
                        </a:spcBef>
                        <a:spcAft>
                          <a:spcPts val="0"/>
                        </a:spcAft>
                        <a:buNone/>
                      </a:pPr>
                      <a:r>
                        <a:rPr lang="pt-BR" sz="1300">
                          <a:latin typeface="Open Sans"/>
                          <a:ea typeface="Open Sans"/>
                          <a:cs typeface="Open Sans"/>
                          <a:sym typeface="Open Sans"/>
                        </a:rPr>
                        <a:t>Quais são as características dos Pinguins-de-Magalhães?</a:t>
                      </a: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tc>
                  <a:txBody>
                    <a:bodyPr/>
                    <a:lstStyle/>
                    <a:p>
                      <a:pPr marL="0" lvl="0" indent="0" algn="ctr" rtl="0">
                        <a:spcBef>
                          <a:spcPts val="0"/>
                        </a:spcBef>
                        <a:spcAft>
                          <a:spcPts val="0"/>
                        </a:spcAft>
                        <a:buNone/>
                      </a:pPr>
                      <a:r>
                        <a:rPr lang="pt-BR" sz="1300">
                          <a:latin typeface="Open Sans"/>
                          <a:ea typeface="Open Sans"/>
                          <a:cs typeface="Open Sans"/>
                          <a:sym typeface="Open Sans"/>
                        </a:rPr>
                        <a:t>Em que temperatura eles vivem?</a:t>
                      </a: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tc>
                  <a:txBody>
                    <a:bodyPr/>
                    <a:lstStyle/>
                    <a:p>
                      <a:pPr marL="0" lvl="0" indent="0" algn="ctr" rtl="0">
                        <a:spcBef>
                          <a:spcPts val="0"/>
                        </a:spcBef>
                        <a:spcAft>
                          <a:spcPts val="0"/>
                        </a:spcAft>
                        <a:buNone/>
                      </a:pPr>
                      <a:r>
                        <a:rPr lang="pt-BR" sz="1300">
                          <a:latin typeface="Open Sans"/>
                          <a:ea typeface="Open Sans"/>
                          <a:cs typeface="Open Sans"/>
                          <a:sym typeface="Open Sans"/>
                        </a:rPr>
                        <a:t>Por que os Pinguins-de-Magalhães migram para o litoral brasileiro?</a:t>
                      </a: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extLst>
                  <a:ext uri="{0D108BD9-81ED-4DB2-BD59-A6C34878D82A}">
                    <a16:rowId xmlns:a16="http://schemas.microsoft.com/office/drawing/2014/main" val="10000"/>
                  </a:ext>
                </a:extLst>
              </a:tr>
              <a:tr h="1152200">
                <a:tc>
                  <a:txBody>
                    <a:bodyPr/>
                    <a:lstStyle/>
                    <a:p>
                      <a:pPr marL="0" lvl="0" indent="0" algn="ctr" rtl="0">
                        <a:spcBef>
                          <a:spcPts val="0"/>
                        </a:spcBef>
                        <a:spcAft>
                          <a:spcPts val="0"/>
                        </a:spcAft>
                        <a:buNone/>
                      </a:pPr>
                      <a:r>
                        <a:rPr lang="pt-BR" sz="1300">
                          <a:latin typeface="Open Sans"/>
                          <a:ea typeface="Open Sans"/>
                          <a:cs typeface="Open Sans"/>
                          <a:sym typeface="Open Sans"/>
                        </a:rPr>
                        <a:t>Qual é a dieta dos pinguins?</a:t>
                      </a: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tc>
                  <a:txBody>
                    <a:bodyPr/>
                    <a:lstStyle/>
                    <a:p>
                      <a:pPr marL="0" lvl="0" indent="0" algn="ctr" rtl="0">
                        <a:spcBef>
                          <a:spcPts val="0"/>
                        </a:spcBef>
                        <a:spcAft>
                          <a:spcPts val="0"/>
                        </a:spcAft>
                        <a:buNone/>
                      </a:pPr>
                      <a:r>
                        <a:rPr lang="pt-BR" sz="1300">
                          <a:latin typeface="Open Sans"/>
                          <a:ea typeface="Open Sans"/>
                          <a:cs typeface="Open Sans"/>
                          <a:sym typeface="Open Sans"/>
                        </a:rPr>
                        <a:t>Em que época do ano acontece o período reprodutivo?</a:t>
                      </a: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tc>
                  <a:txBody>
                    <a:bodyPr/>
                    <a:lstStyle/>
                    <a:p>
                      <a:pPr marL="0" lvl="0" indent="0" algn="ctr" rtl="0">
                        <a:spcBef>
                          <a:spcPts val="0"/>
                        </a:spcBef>
                        <a:spcAft>
                          <a:spcPts val="0"/>
                        </a:spcAft>
                        <a:buNone/>
                      </a:pPr>
                      <a:r>
                        <a:rPr lang="pt-BR" sz="1300">
                          <a:latin typeface="Open Sans"/>
                          <a:ea typeface="Open Sans"/>
                          <a:cs typeface="Open Sans"/>
                          <a:sym typeface="Open Sans"/>
                        </a:rPr>
                        <a:t>Onde os pinguins põem seus ovos? Quem é o responsável por chocá-los?</a:t>
                      </a: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tc>
                  <a:txBody>
                    <a:bodyPr/>
                    <a:lstStyle/>
                    <a:p>
                      <a:pPr marL="0" lvl="0" indent="0" algn="ctr" rtl="0">
                        <a:spcBef>
                          <a:spcPts val="0"/>
                        </a:spcBef>
                        <a:spcAft>
                          <a:spcPts val="0"/>
                        </a:spcAft>
                        <a:buNone/>
                      </a:pPr>
                      <a:r>
                        <a:rPr lang="pt-BR" sz="1300">
                          <a:latin typeface="Open Sans"/>
                          <a:ea typeface="Open Sans"/>
                          <a:cs typeface="Open Sans"/>
                          <a:sym typeface="Open Sans"/>
                        </a:rPr>
                        <a:t>Cite ações humanas que podem prejudicar a vida dos pinguins?</a:t>
                      </a:r>
                      <a:endParaRPr sz="1300">
                        <a:latin typeface="Open Sans"/>
                        <a:ea typeface="Open Sans"/>
                        <a:cs typeface="Open Sans"/>
                        <a:sym typeface="Open Sans"/>
                      </a:endParaRPr>
                    </a:p>
                    <a:p>
                      <a:pPr marL="0" lvl="0" indent="0" algn="ctr" rtl="0">
                        <a:spcBef>
                          <a:spcPts val="0"/>
                        </a:spcBef>
                        <a:spcAft>
                          <a:spcPts val="0"/>
                        </a:spcAft>
                        <a:buNone/>
                      </a:pPr>
                      <a:endParaRPr sz="1300">
                        <a:latin typeface="Open Sans"/>
                        <a:ea typeface="Open Sans"/>
                        <a:cs typeface="Open Sans"/>
                        <a:sym typeface="Open Sans"/>
                      </a:endParaRPr>
                    </a:p>
                  </a:txBody>
                  <a:tcPr marL="88900" marR="88900" marT="88900" marB="88900">
                    <a:lnL w="12700" cap="flat" cmpd="sng">
                      <a:solidFill>
                        <a:srgbClr val="000000"/>
                      </a:solidFill>
                      <a:prstDash val="dash"/>
                      <a:round/>
                      <a:headEnd type="none" w="sm" len="sm"/>
                      <a:tailEnd type="none" w="sm" len="sm"/>
                    </a:lnL>
                    <a:lnR w="12700" cap="flat" cmpd="sng">
                      <a:solidFill>
                        <a:srgbClr val="000000"/>
                      </a:solidFill>
                      <a:prstDash val="dash"/>
                      <a:round/>
                      <a:headEnd type="none" w="sm" len="sm"/>
                      <a:tailEnd type="none" w="sm" len="sm"/>
                    </a:lnR>
                    <a:lnT w="12700" cap="flat" cmpd="sng">
                      <a:solidFill>
                        <a:srgbClr val="000000"/>
                      </a:solidFill>
                      <a:prstDash val="dash"/>
                      <a:round/>
                      <a:headEnd type="none" w="sm" len="sm"/>
                      <a:tailEnd type="none" w="sm" len="sm"/>
                    </a:lnT>
                    <a:lnB w="12700" cap="flat" cmpd="sng">
                      <a:solidFill>
                        <a:srgbClr val="000000"/>
                      </a:solidFill>
                      <a:prstDash val="dash"/>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100" name="Google Shape;100;p20"/>
          <p:cNvPicPr preferRelativeResize="0"/>
          <p:nvPr/>
        </p:nvPicPr>
        <p:blipFill rotWithShape="1">
          <a:blip r:embed="rId4">
            <a:alphaModFix/>
          </a:blip>
          <a:srcRect l="11647" t="19305" r="9282" b="29378"/>
          <a:stretch/>
        </p:blipFill>
        <p:spPr>
          <a:xfrm>
            <a:off x="6527575" y="161825"/>
            <a:ext cx="2168925" cy="694075"/>
          </a:xfrm>
          <a:prstGeom prst="rect">
            <a:avLst/>
          </a:prstGeom>
          <a:noFill/>
          <a:ln>
            <a:noFill/>
          </a:ln>
        </p:spPr>
      </p:pic>
      <p:pic>
        <p:nvPicPr>
          <p:cNvPr id="5" name="Google Shape;10;p8"/>
          <p:cNvPicPr preferRelativeResize="0"/>
          <p:nvPr/>
        </p:nvPicPr>
        <p:blipFill rotWithShape="1">
          <a:blip r:embed="rId5">
            <a:alphaModFix/>
          </a:blip>
          <a:srcRect/>
          <a:stretch/>
        </p:blipFill>
        <p:spPr>
          <a:xfrm>
            <a:off x="5463150" y="4742163"/>
            <a:ext cx="979141" cy="2524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pic>
        <p:nvPicPr>
          <p:cNvPr id="105" name="Google Shape;105;p21"/>
          <p:cNvPicPr preferRelativeResize="0"/>
          <p:nvPr/>
        </p:nvPicPr>
        <p:blipFill rotWithShape="1">
          <a:blip r:embed="rId4">
            <a:alphaModFix/>
          </a:blip>
          <a:srcRect t="9358" b="7818"/>
          <a:stretch/>
        </p:blipFill>
        <p:spPr>
          <a:xfrm>
            <a:off x="-1" y="0"/>
            <a:ext cx="9144001" cy="4257903"/>
          </a:xfrm>
          <a:prstGeom prst="rect">
            <a:avLst/>
          </a:prstGeom>
          <a:noFill/>
          <a:ln>
            <a:noFill/>
          </a:ln>
        </p:spPr>
      </p:pic>
      <p:pic>
        <p:nvPicPr>
          <p:cNvPr id="3" name="Google Shape;10;p8"/>
          <p:cNvPicPr preferRelativeResize="0"/>
          <p:nvPr/>
        </p:nvPicPr>
        <p:blipFill rotWithShape="1">
          <a:blip r:embed="rId5">
            <a:alphaModFix/>
          </a:blip>
          <a:srcRect/>
          <a:stretch/>
        </p:blipFill>
        <p:spPr>
          <a:xfrm>
            <a:off x="5463150" y="4742163"/>
            <a:ext cx="979141" cy="2524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110" name="Google Shape;110;p22"/>
          <p:cNvSpPr txBox="1"/>
          <p:nvPr/>
        </p:nvSpPr>
        <p:spPr>
          <a:xfrm>
            <a:off x="370350" y="340475"/>
            <a:ext cx="8403300" cy="418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2400" b="1" dirty="0">
                <a:latin typeface="Open Sans"/>
                <a:ea typeface="Open Sans"/>
                <a:cs typeface="Open Sans"/>
                <a:sym typeface="Open Sans"/>
              </a:rPr>
              <a:t>Vamos discutir e compartilhar ideias?</a:t>
            </a:r>
            <a:endParaRPr sz="2400" b="1" dirty="0">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800" dirty="0">
              <a:latin typeface="Open Sans"/>
              <a:ea typeface="Open Sans"/>
              <a:cs typeface="Open Sans"/>
              <a:sym typeface="Open Sans"/>
            </a:endParaRPr>
          </a:p>
          <a:p>
            <a:pPr marL="0" lvl="0" indent="457200" algn="just" rtl="0">
              <a:spcBef>
                <a:spcPts val="0"/>
              </a:spcBef>
              <a:spcAft>
                <a:spcPts val="0"/>
              </a:spcAft>
              <a:buClr>
                <a:schemeClr val="dk1"/>
              </a:buClr>
              <a:buSzPts val="1100"/>
              <a:buFont typeface="Arial"/>
              <a:buNone/>
            </a:pPr>
            <a:r>
              <a:rPr lang="pt-BR" sz="1600" dirty="0">
                <a:solidFill>
                  <a:schemeClr val="dk1"/>
                </a:solidFill>
                <a:latin typeface="Open Sans"/>
                <a:ea typeface="Open Sans"/>
                <a:cs typeface="Open Sans"/>
                <a:sym typeface="Open Sans"/>
              </a:rPr>
              <a:t>Reúna as crianças para a apresentação e compartilhe o </a:t>
            </a:r>
            <a:r>
              <a:rPr lang="pt-BR" sz="1600" b="1" dirty="0" err="1">
                <a:solidFill>
                  <a:schemeClr val="dk1"/>
                </a:solidFill>
                <a:latin typeface="Open Sans"/>
                <a:ea typeface="Open Sans"/>
                <a:cs typeface="Open Sans"/>
                <a:sym typeface="Open Sans"/>
              </a:rPr>
              <a:t>padlet</a:t>
            </a:r>
            <a:r>
              <a:rPr lang="pt-BR" sz="1600" dirty="0">
                <a:solidFill>
                  <a:schemeClr val="dk1"/>
                </a:solidFill>
                <a:latin typeface="Open Sans"/>
                <a:ea typeface="Open Sans"/>
                <a:cs typeface="Open Sans"/>
                <a:sym typeface="Open Sans"/>
              </a:rPr>
              <a:t> com os registros que fizeram sobre os Pinguins-de-Magalhães. Retome também a questão norteadora: </a:t>
            </a:r>
            <a:r>
              <a:rPr lang="pt-BR" sz="1600" i="1" dirty="0">
                <a:solidFill>
                  <a:schemeClr val="dk1"/>
                </a:solidFill>
                <a:latin typeface="Open Sans"/>
                <a:ea typeface="Open Sans"/>
                <a:cs typeface="Open Sans"/>
                <a:sym typeface="Open Sans"/>
              </a:rPr>
              <a:t>“Quem são os Pinguins-de-Magalhães?”</a:t>
            </a:r>
            <a:r>
              <a:rPr lang="pt-BR" sz="1600" dirty="0">
                <a:solidFill>
                  <a:schemeClr val="dk1"/>
                </a:solidFill>
                <a:latin typeface="Open Sans"/>
                <a:ea typeface="Open Sans"/>
                <a:cs typeface="Open Sans"/>
                <a:sym typeface="Open Sans"/>
              </a:rPr>
              <a:t> e peça a participação da turma toda para respondê-la, relacionando as informações que estão dispostas no mural.</a:t>
            </a:r>
            <a:endParaRPr sz="1600" dirty="0">
              <a:solidFill>
                <a:schemeClr val="dk1"/>
              </a:solidFill>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600" dirty="0">
              <a:latin typeface="Open Sans"/>
              <a:ea typeface="Open Sans"/>
              <a:cs typeface="Open Sans"/>
              <a:sym typeface="Open Sans"/>
            </a:endParaRPr>
          </a:p>
          <a:p>
            <a:pPr marL="0" lvl="0" indent="457200" algn="just" rtl="0">
              <a:spcBef>
                <a:spcPts val="0"/>
              </a:spcBef>
              <a:spcAft>
                <a:spcPts val="0"/>
              </a:spcAft>
              <a:buClr>
                <a:schemeClr val="dk1"/>
              </a:buClr>
              <a:buSzPts val="1100"/>
              <a:buFont typeface="Arial"/>
              <a:buNone/>
            </a:pPr>
            <a:r>
              <a:rPr lang="pt-BR" sz="1600" dirty="0">
                <a:latin typeface="Open Sans"/>
                <a:ea typeface="Open Sans"/>
                <a:cs typeface="Open Sans"/>
                <a:sym typeface="Open Sans"/>
              </a:rPr>
              <a:t>Os Pinguins-de-Magalhães vivem e se locomovem livremente pelo oceano. Embora este animal não viva nos mares do Brasil, percorrem longas distâncias, desde suas colônias reprodutivas na Patagônia (Argentina) e ilhas Malvinas, até o nosso litoral. Sua migração é realizada no inverno, geralmente por animais jovens que se dispersam das colônias, utilizando as correntes marinhas em busca de alimento. Por isso, chegam ao litoral brasileiro nesse período. Muitas vezes, sofrem com os impactos causados pelos seres humanos, como a pesca predatória, a poluição das águas e o aquecimento global. </a:t>
            </a:r>
            <a:endParaRPr sz="1600" dirty="0">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600" dirty="0">
              <a:latin typeface="Open Sans"/>
              <a:ea typeface="Open Sans"/>
              <a:cs typeface="Open Sans"/>
              <a:sym typeface="Open Sans"/>
            </a:endParaRPr>
          </a:p>
          <a:p>
            <a:pPr marL="0" lvl="0" indent="0" algn="just" rtl="0">
              <a:spcBef>
                <a:spcPts val="0"/>
              </a:spcBef>
              <a:spcAft>
                <a:spcPts val="0"/>
              </a:spcAft>
              <a:buNone/>
            </a:pPr>
            <a:endParaRPr sz="1800" dirty="0">
              <a:solidFill>
                <a:schemeClr val="dk1"/>
              </a:solidFill>
              <a:latin typeface="Open Sans"/>
              <a:ea typeface="Open Sans"/>
              <a:cs typeface="Open Sans"/>
              <a:sym typeface="Open Sans"/>
            </a:endParaRPr>
          </a:p>
        </p:txBody>
      </p:sp>
      <p:pic>
        <p:nvPicPr>
          <p:cNvPr id="3" name="Google Shape;10;p8"/>
          <p:cNvPicPr preferRelativeResize="0"/>
          <p:nvPr/>
        </p:nvPicPr>
        <p:blipFill rotWithShape="1">
          <a:blip r:embed="rId4">
            <a:alphaModFix/>
          </a:blip>
          <a:srcRect/>
          <a:stretch/>
        </p:blipFill>
        <p:spPr>
          <a:xfrm>
            <a:off x="5463150" y="4742163"/>
            <a:ext cx="979141" cy="2524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23"/>
          <p:cNvSpPr txBox="1"/>
          <p:nvPr/>
        </p:nvSpPr>
        <p:spPr>
          <a:xfrm>
            <a:off x="370350" y="340475"/>
            <a:ext cx="8516400" cy="4307400"/>
          </a:xfrm>
          <a:prstGeom prst="rect">
            <a:avLst/>
          </a:prstGeom>
          <a:noFill/>
          <a:ln>
            <a:noFill/>
          </a:ln>
        </p:spPr>
        <p:txBody>
          <a:bodyPr spcFirstLastPara="1" wrap="square" lIns="91425" tIns="91425" rIns="91425" bIns="91425" anchor="t" anchorCtr="0">
            <a:noAutofit/>
          </a:bodyPr>
          <a:lstStyle/>
          <a:p>
            <a:pPr marL="0" lvl="0" indent="457200" algn="l" rtl="0">
              <a:spcBef>
                <a:spcPts val="0"/>
              </a:spcBef>
              <a:spcAft>
                <a:spcPts val="0"/>
              </a:spcAft>
              <a:buNone/>
            </a:pPr>
            <a:r>
              <a:rPr lang="pt-BR" sz="2400" b="1">
                <a:latin typeface="Open Sans"/>
                <a:ea typeface="Open Sans"/>
                <a:cs typeface="Open Sans"/>
                <a:sym typeface="Open Sans"/>
              </a:rPr>
              <a:t>Para refletir...</a:t>
            </a:r>
            <a:endParaRPr sz="2400" b="1">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500">
              <a:latin typeface="Open Sans"/>
              <a:ea typeface="Open Sans"/>
              <a:cs typeface="Open Sans"/>
              <a:sym typeface="Open Sans"/>
            </a:endParaRPr>
          </a:p>
          <a:p>
            <a:pPr marL="0" lvl="0" indent="457200" algn="just" rtl="0">
              <a:spcBef>
                <a:spcPts val="0"/>
              </a:spcBef>
              <a:spcAft>
                <a:spcPts val="0"/>
              </a:spcAft>
              <a:buNone/>
            </a:pPr>
            <a:r>
              <a:rPr lang="pt-BR" sz="1800">
                <a:solidFill>
                  <a:schemeClr val="dk1"/>
                </a:solidFill>
                <a:latin typeface="Open Sans"/>
                <a:ea typeface="Open Sans"/>
                <a:cs typeface="Open Sans"/>
                <a:sym typeface="Open Sans"/>
              </a:rPr>
              <a:t>“</a:t>
            </a:r>
            <a:r>
              <a:rPr lang="pt-BR" sz="1800" i="1">
                <a:solidFill>
                  <a:schemeClr val="dk1"/>
                </a:solidFill>
                <a:latin typeface="Open Sans"/>
                <a:ea typeface="Open Sans"/>
                <a:cs typeface="Open Sans"/>
                <a:sym typeface="Open Sans"/>
              </a:rPr>
              <a:t>O que podemos fazer para contribuir com a manutenção da vida dos Pinguins-de-Magalhães e de outros animais que vivem nos ambientes aquáticos?”</a:t>
            </a:r>
            <a:endParaRPr sz="1800">
              <a:solidFill>
                <a:schemeClr val="dk1"/>
              </a:solidFill>
              <a:latin typeface="Open Sans"/>
              <a:ea typeface="Open Sans"/>
              <a:cs typeface="Open Sans"/>
              <a:sym typeface="Open Sans"/>
            </a:endParaRPr>
          </a:p>
          <a:p>
            <a:pPr marL="0" lvl="0" indent="457200" algn="just" rtl="0">
              <a:spcBef>
                <a:spcPts val="0"/>
              </a:spcBef>
              <a:spcAft>
                <a:spcPts val="0"/>
              </a:spcAft>
              <a:buNone/>
            </a:pPr>
            <a:endParaRPr sz="1600">
              <a:latin typeface="Open Sans"/>
              <a:ea typeface="Open Sans"/>
              <a:cs typeface="Open Sans"/>
              <a:sym typeface="Open Sans"/>
            </a:endParaRPr>
          </a:p>
          <a:p>
            <a:pPr marL="0" lvl="0" indent="457200" algn="just" rtl="0">
              <a:spcBef>
                <a:spcPts val="0"/>
              </a:spcBef>
              <a:spcAft>
                <a:spcPts val="0"/>
              </a:spcAft>
              <a:buNone/>
            </a:pPr>
            <a:r>
              <a:rPr lang="pt-BR" sz="1600">
                <a:latin typeface="Open Sans"/>
                <a:ea typeface="Open Sans"/>
                <a:cs typeface="Open Sans"/>
                <a:sym typeface="Open Sans"/>
              </a:rPr>
              <a:t>Precisamos conservar os oceanos e preservar a vida dos Pinguins-de-Magalhães e de outros animais aquáticos. Algumas ações podem contribuir com a manutenção da vida desses animais, dentre elas: consuma apenas peixes capturados de forma sustentável ou cultivados de forma ambientalmente correta, fique atento ao tamanho permitido, ao período de reprodução das espécies e a lista de pescados proibidos a pesca. </a:t>
            </a:r>
            <a:endParaRPr sz="1600">
              <a:latin typeface="Open Sans"/>
              <a:ea typeface="Open Sans"/>
              <a:cs typeface="Open Sans"/>
              <a:sym typeface="Open Sans"/>
            </a:endParaRPr>
          </a:p>
          <a:p>
            <a:pPr marL="0" lvl="0" indent="457200" algn="just" rtl="0">
              <a:spcBef>
                <a:spcPts val="0"/>
              </a:spcBef>
              <a:spcAft>
                <a:spcPts val="0"/>
              </a:spcAft>
              <a:buNone/>
            </a:pPr>
            <a:endParaRPr sz="1600">
              <a:latin typeface="Open Sans"/>
              <a:ea typeface="Open Sans"/>
              <a:cs typeface="Open Sans"/>
              <a:sym typeface="Open Sans"/>
            </a:endParaRPr>
          </a:p>
          <a:p>
            <a:pPr marL="0" lvl="0" indent="457200" algn="just" rtl="0">
              <a:spcBef>
                <a:spcPts val="0"/>
              </a:spcBef>
              <a:spcAft>
                <a:spcPts val="0"/>
              </a:spcAft>
              <a:buClr>
                <a:schemeClr val="dk1"/>
              </a:buClr>
              <a:buSzPts val="1100"/>
              <a:buFont typeface="Arial"/>
              <a:buNone/>
            </a:pPr>
            <a:r>
              <a:rPr lang="pt-BR" sz="1600">
                <a:latin typeface="Open Sans"/>
                <a:ea typeface="Open Sans"/>
                <a:cs typeface="Open Sans"/>
                <a:sym typeface="Open Sans"/>
              </a:rPr>
              <a:t>Evite o plástico, derivados do petróleo, escolha produtos de empresas que respeitam o meio ambiente, reaproveite e reutilize suas coisas com criatividade e solidariedade. Cuide de seu lixo, não jogue em qualquer lugar, separe o lixo reciclável do lixo orgânico, incentive, apoie e participe da coleta seletiva em sua cidade.</a:t>
            </a:r>
            <a:endParaRPr sz="1600">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800">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800">
              <a:latin typeface="Open Sans"/>
              <a:ea typeface="Open Sans"/>
              <a:cs typeface="Open Sans"/>
              <a:sym typeface="Open Sans"/>
            </a:endParaRPr>
          </a:p>
          <a:p>
            <a:pPr marL="0" lvl="0" indent="0" algn="just" rtl="0">
              <a:spcBef>
                <a:spcPts val="0"/>
              </a:spcBef>
              <a:spcAft>
                <a:spcPts val="0"/>
              </a:spcAft>
              <a:buClr>
                <a:schemeClr val="dk1"/>
              </a:buClr>
              <a:buSzPts val="1100"/>
              <a:buFont typeface="Arial"/>
              <a:buNone/>
            </a:pPr>
            <a:endParaRPr sz="1800">
              <a:latin typeface="Open Sans"/>
              <a:ea typeface="Open Sans"/>
              <a:cs typeface="Open Sans"/>
              <a:sym typeface="Open Sans"/>
            </a:endParaRPr>
          </a:p>
          <a:p>
            <a:pPr marL="0" lvl="0" indent="457200" algn="just" rtl="0">
              <a:spcBef>
                <a:spcPts val="0"/>
              </a:spcBef>
              <a:spcAft>
                <a:spcPts val="0"/>
              </a:spcAft>
              <a:buNone/>
            </a:pPr>
            <a:endParaRPr sz="1800">
              <a:latin typeface="Open Sans"/>
              <a:ea typeface="Open Sans"/>
              <a:cs typeface="Open Sans"/>
              <a:sym typeface="Open Sans"/>
            </a:endParaRPr>
          </a:p>
          <a:p>
            <a:pPr marL="0" lvl="0" indent="0" algn="just" rtl="0">
              <a:spcBef>
                <a:spcPts val="0"/>
              </a:spcBef>
              <a:spcAft>
                <a:spcPts val="0"/>
              </a:spcAft>
              <a:buNone/>
            </a:pPr>
            <a:endParaRPr sz="1800">
              <a:solidFill>
                <a:schemeClr val="dk1"/>
              </a:solidFill>
              <a:latin typeface="Open Sans"/>
              <a:ea typeface="Open Sans"/>
              <a:cs typeface="Open Sans"/>
              <a:sym typeface="Open Sans"/>
            </a:endParaRPr>
          </a:p>
        </p:txBody>
      </p:sp>
      <p:pic>
        <p:nvPicPr>
          <p:cNvPr id="3" name="Google Shape;10;p8"/>
          <p:cNvPicPr preferRelativeResize="0"/>
          <p:nvPr/>
        </p:nvPicPr>
        <p:blipFill rotWithShape="1">
          <a:blip r:embed="rId4">
            <a:alphaModFix/>
          </a:blip>
          <a:srcRect/>
          <a:stretch/>
        </p:blipFill>
        <p:spPr>
          <a:xfrm>
            <a:off x="5463150" y="4742163"/>
            <a:ext cx="979141" cy="252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4"/>
          <p:cNvPicPr preferRelativeResize="0"/>
          <p:nvPr/>
        </p:nvPicPr>
        <p:blipFill rotWithShape="1">
          <a:blip r:embed="rId3">
            <a:alphaModFix/>
          </a:blip>
          <a:srcRect l="18745" t="28817" b="2586"/>
          <a:stretch/>
        </p:blipFill>
        <p:spPr>
          <a:xfrm>
            <a:off x="0" y="5375"/>
            <a:ext cx="9144000" cy="5143501"/>
          </a:xfrm>
          <a:prstGeom prst="rect">
            <a:avLst/>
          </a:prstGeom>
          <a:noFill/>
          <a:ln>
            <a:noFill/>
          </a:ln>
        </p:spPr>
      </p:pic>
      <p:sp>
        <p:nvSpPr>
          <p:cNvPr id="121" name="Google Shape;121;p24"/>
          <p:cNvSpPr txBox="1"/>
          <p:nvPr/>
        </p:nvSpPr>
        <p:spPr>
          <a:xfrm>
            <a:off x="265200" y="183250"/>
            <a:ext cx="8613600" cy="462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600" b="1">
              <a:solidFill>
                <a:srgbClr val="1A1A1A"/>
              </a:solidFill>
              <a:latin typeface="Open Sans"/>
              <a:ea typeface="Open Sans"/>
              <a:cs typeface="Open Sans"/>
              <a:sym typeface="Open Sans"/>
            </a:endParaRPr>
          </a:p>
          <a:p>
            <a:pPr marL="0" lvl="0" indent="0" algn="ctr" rtl="0">
              <a:spcBef>
                <a:spcPts val="0"/>
              </a:spcBef>
              <a:spcAft>
                <a:spcPts val="0"/>
              </a:spcAft>
              <a:buNone/>
            </a:pPr>
            <a:endParaRPr sz="4800">
              <a:solidFill>
                <a:schemeClr val="dk1"/>
              </a:solidFill>
              <a:latin typeface="Open Sans ExtraBold"/>
              <a:ea typeface="Open Sans ExtraBold"/>
              <a:cs typeface="Open Sans ExtraBold"/>
              <a:sym typeface="Open Sans ExtraBold"/>
            </a:endParaRPr>
          </a:p>
          <a:p>
            <a:pPr marL="0" lvl="0" indent="0" algn="l" rtl="0">
              <a:spcBef>
                <a:spcPts val="0"/>
              </a:spcBef>
              <a:spcAft>
                <a:spcPts val="0"/>
              </a:spcAft>
              <a:buNone/>
            </a:pPr>
            <a:endParaRPr sz="4800">
              <a:solidFill>
                <a:schemeClr val="dk1"/>
              </a:solidFill>
              <a:latin typeface="Open Sans ExtraBold"/>
              <a:ea typeface="Open Sans ExtraBold"/>
              <a:cs typeface="Open Sans ExtraBold"/>
              <a:sym typeface="Open Sans ExtraBold"/>
            </a:endParaRPr>
          </a:p>
          <a:p>
            <a:pPr marL="0" lvl="0" indent="0" algn="ctr" rtl="0">
              <a:spcBef>
                <a:spcPts val="0"/>
              </a:spcBef>
              <a:spcAft>
                <a:spcPts val="0"/>
              </a:spcAft>
              <a:buNone/>
            </a:pPr>
            <a:endParaRPr sz="2600" b="1">
              <a:solidFill>
                <a:srgbClr val="1A1A1A"/>
              </a:solidFill>
              <a:latin typeface="Open Sans"/>
              <a:ea typeface="Open Sans"/>
              <a:cs typeface="Open Sans"/>
              <a:sym typeface="Open Sans"/>
            </a:endParaRPr>
          </a:p>
          <a:p>
            <a:pPr marL="0" lvl="0" indent="0" algn="ctr" rtl="0">
              <a:spcBef>
                <a:spcPts val="0"/>
              </a:spcBef>
              <a:spcAft>
                <a:spcPts val="0"/>
              </a:spcAft>
              <a:buNone/>
            </a:pPr>
            <a:endParaRPr sz="2600" b="1">
              <a:solidFill>
                <a:srgbClr val="1A1A1A"/>
              </a:solidFill>
              <a:latin typeface="Open Sans"/>
              <a:ea typeface="Open Sans"/>
              <a:cs typeface="Open Sans"/>
              <a:sym typeface="Open Sans"/>
            </a:endParaRPr>
          </a:p>
          <a:p>
            <a:pPr marL="0" lvl="0" indent="0" algn="ctr" rtl="0">
              <a:spcBef>
                <a:spcPts val="0"/>
              </a:spcBef>
              <a:spcAft>
                <a:spcPts val="0"/>
              </a:spcAft>
              <a:buNone/>
            </a:pPr>
            <a:endParaRPr sz="2600" b="1">
              <a:solidFill>
                <a:srgbClr val="1A1A1A"/>
              </a:solidFill>
              <a:latin typeface="Open Sans"/>
              <a:ea typeface="Open Sans"/>
              <a:cs typeface="Open Sans"/>
              <a:sym typeface="Open Sans"/>
            </a:endParaRPr>
          </a:p>
          <a:p>
            <a:pPr marL="0" lvl="0" indent="0" algn="ctr" rtl="0">
              <a:spcBef>
                <a:spcPts val="0"/>
              </a:spcBef>
              <a:spcAft>
                <a:spcPts val="0"/>
              </a:spcAft>
              <a:buNone/>
            </a:pPr>
            <a:endParaRPr sz="2600" b="1">
              <a:solidFill>
                <a:srgbClr val="1A1A1A"/>
              </a:solidFill>
              <a:latin typeface="Open Sans"/>
              <a:ea typeface="Open Sans"/>
              <a:cs typeface="Open Sans"/>
              <a:sym typeface="Open Sans"/>
            </a:endParaRPr>
          </a:p>
          <a:p>
            <a:pPr marL="0" lvl="0" indent="0" algn="ctr" rtl="0">
              <a:spcBef>
                <a:spcPts val="0"/>
              </a:spcBef>
              <a:spcAft>
                <a:spcPts val="0"/>
              </a:spcAft>
              <a:buNone/>
            </a:pPr>
            <a:endParaRPr sz="2600" b="1">
              <a:solidFill>
                <a:srgbClr val="1A1A1A"/>
              </a:solidFill>
              <a:latin typeface="Open Sans"/>
              <a:ea typeface="Open Sans"/>
              <a:cs typeface="Open Sans"/>
              <a:sym typeface="Open Sans"/>
            </a:endParaRPr>
          </a:p>
          <a:p>
            <a:pPr marL="0" lvl="0" indent="0" algn="ctr" rtl="0">
              <a:spcBef>
                <a:spcPts val="0"/>
              </a:spcBef>
              <a:spcAft>
                <a:spcPts val="0"/>
              </a:spcAft>
              <a:buNone/>
            </a:pPr>
            <a:endParaRPr sz="2600" b="1">
              <a:solidFill>
                <a:srgbClr val="1A1A1A"/>
              </a:solidFill>
              <a:latin typeface="Open Sans"/>
              <a:ea typeface="Open Sans"/>
              <a:cs typeface="Open Sans"/>
              <a:sym typeface="Open Sans"/>
            </a:endParaRPr>
          </a:p>
          <a:p>
            <a:pPr marL="0" lvl="0" indent="0" algn="l" rtl="0">
              <a:spcBef>
                <a:spcPts val="0"/>
              </a:spcBef>
              <a:spcAft>
                <a:spcPts val="0"/>
              </a:spcAft>
              <a:buNone/>
            </a:pPr>
            <a:endParaRPr sz="2400" b="1">
              <a:solidFill>
                <a:srgbClr val="1A1A1A"/>
              </a:solidFill>
              <a:latin typeface="Open Sans"/>
              <a:ea typeface="Open Sans"/>
              <a:cs typeface="Open Sans"/>
              <a:sym typeface="Open Sans"/>
            </a:endParaRPr>
          </a:p>
          <a:p>
            <a:pPr marL="0" lvl="0" indent="0" algn="ctr" rtl="0">
              <a:spcBef>
                <a:spcPts val="0"/>
              </a:spcBef>
              <a:spcAft>
                <a:spcPts val="0"/>
              </a:spcAft>
              <a:buClr>
                <a:schemeClr val="dk1"/>
              </a:buClr>
              <a:buSzPts val="1100"/>
              <a:buFont typeface="Arial"/>
              <a:buNone/>
            </a:pPr>
            <a:endParaRPr sz="2400" b="1">
              <a:solidFill>
                <a:srgbClr val="1A1A1A"/>
              </a:solidFill>
              <a:latin typeface="Open Sans"/>
              <a:ea typeface="Open Sans"/>
              <a:cs typeface="Open Sans"/>
              <a:sym typeface="Open Sans"/>
            </a:endParaRPr>
          </a:p>
        </p:txBody>
      </p:sp>
      <p:sp>
        <p:nvSpPr>
          <p:cNvPr id="122" name="Google Shape;122;p24"/>
          <p:cNvSpPr txBox="1"/>
          <p:nvPr/>
        </p:nvSpPr>
        <p:spPr>
          <a:xfrm>
            <a:off x="187035" y="3347975"/>
            <a:ext cx="8853055" cy="1538853"/>
          </a:xfrm>
          <a:prstGeom prst="rect">
            <a:avLst/>
          </a:prstGeom>
          <a:solidFill>
            <a:srgbClr val="D9D9D9"/>
          </a:solidFill>
          <a:ln>
            <a:noFill/>
          </a:ln>
        </p:spPr>
        <p:txBody>
          <a:bodyPr spcFirstLastPara="1" wrap="square" lIns="91425" tIns="91425" rIns="91425" bIns="91425" anchor="t" anchorCtr="0">
            <a:spAutoFit/>
          </a:bodyPr>
          <a:lstStyle/>
          <a:p>
            <a:pPr marL="0" lvl="0" indent="0" rtl="0">
              <a:spcBef>
                <a:spcPts val="0"/>
              </a:spcBef>
              <a:spcAft>
                <a:spcPts val="0"/>
              </a:spcAft>
              <a:buNone/>
            </a:pPr>
            <a:r>
              <a:rPr lang="pt-BR" sz="2000" b="1" dirty="0">
                <a:solidFill>
                  <a:schemeClr val="dk1"/>
                </a:solidFill>
                <a:latin typeface="Open Sans"/>
                <a:ea typeface="Open Sans"/>
                <a:cs typeface="Open Sans"/>
                <a:sym typeface="Open Sans"/>
              </a:rPr>
              <a:t>VOCÊ </a:t>
            </a:r>
            <a:r>
              <a:rPr lang="pt-BR" sz="2000" b="1" dirty="0" smtClean="0">
                <a:solidFill>
                  <a:schemeClr val="dk1"/>
                </a:solidFill>
                <a:latin typeface="Open Sans"/>
                <a:ea typeface="Open Sans"/>
                <a:cs typeface="Open Sans"/>
                <a:sym typeface="Open Sans"/>
              </a:rPr>
              <a:t>SABIA?</a:t>
            </a:r>
            <a:r>
              <a:rPr lang="pt-BR" sz="2000" b="1" dirty="0">
                <a:solidFill>
                  <a:schemeClr val="dk1"/>
                </a:solidFill>
                <a:latin typeface="Open Sans"/>
                <a:ea typeface="Open Sans"/>
                <a:cs typeface="Open Sans"/>
                <a:sym typeface="Open Sans"/>
              </a:rPr>
              <a:t/>
            </a:r>
            <a:br>
              <a:rPr lang="pt-BR" sz="2000" b="1" dirty="0">
                <a:solidFill>
                  <a:schemeClr val="dk1"/>
                </a:solidFill>
                <a:latin typeface="Open Sans"/>
                <a:ea typeface="Open Sans"/>
                <a:cs typeface="Open Sans"/>
                <a:sym typeface="Open Sans"/>
              </a:rPr>
            </a:br>
            <a:r>
              <a:rPr lang="pt-BR" sz="1700" dirty="0" smtClean="0">
                <a:solidFill>
                  <a:schemeClr val="dk1"/>
                </a:solidFill>
                <a:latin typeface="Open Sans"/>
                <a:ea typeface="Open Sans"/>
                <a:cs typeface="Open Sans"/>
                <a:sym typeface="Open Sans"/>
              </a:rPr>
              <a:t>No </a:t>
            </a:r>
            <a:r>
              <a:rPr lang="pt-BR" sz="1700" dirty="0" err="1">
                <a:solidFill>
                  <a:schemeClr val="dk1"/>
                </a:solidFill>
                <a:latin typeface="Open Sans"/>
                <a:ea typeface="Open Sans"/>
                <a:cs typeface="Open Sans"/>
                <a:sym typeface="Open Sans"/>
              </a:rPr>
              <a:t>pinguinário</a:t>
            </a:r>
            <a:r>
              <a:rPr lang="pt-BR" sz="1700" dirty="0">
                <a:solidFill>
                  <a:schemeClr val="dk1"/>
                </a:solidFill>
                <a:latin typeface="Open Sans"/>
                <a:ea typeface="Open Sans"/>
                <a:cs typeface="Open Sans"/>
                <a:sym typeface="Open Sans"/>
              </a:rPr>
              <a:t> da SABINA, há pinguins-de-Magalhães, o recinto simula o ambiente natural da Patagônia que é o habitat desses animais. É um espaço que promove abrigo e bem estar aos animais que chegam no litoral paulista com necessidade de cuidados e são tratados com muito carinho pela equipe do Zoológico da Sabina.</a:t>
            </a:r>
            <a:endParaRPr dirty="0">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
        <p:nvSpPr>
          <p:cNvPr id="127" name="Google Shape;127;p25"/>
          <p:cNvSpPr txBox="1"/>
          <p:nvPr/>
        </p:nvSpPr>
        <p:spPr>
          <a:xfrm>
            <a:off x="303000" y="207250"/>
            <a:ext cx="8538000" cy="1174500"/>
          </a:xfrm>
          <a:prstGeom prst="rect">
            <a:avLst/>
          </a:prstGeom>
          <a:noFill/>
          <a:ln>
            <a:noFill/>
          </a:ln>
        </p:spPr>
        <p:txBody>
          <a:bodyPr spcFirstLastPara="1" wrap="square" lIns="91425" tIns="91425" rIns="91425" bIns="91425" anchor="t" anchorCtr="0">
            <a:noAutofit/>
          </a:bodyPr>
          <a:lstStyle/>
          <a:p>
            <a:pPr marL="0" lvl="0" indent="457200" algn="just" rtl="0">
              <a:spcBef>
                <a:spcPts val="0"/>
              </a:spcBef>
              <a:spcAft>
                <a:spcPts val="0"/>
              </a:spcAft>
              <a:buClr>
                <a:schemeClr val="dk1"/>
              </a:buClr>
              <a:buSzPts val="1100"/>
              <a:buFont typeface="Arial"/>
              <a:buNone/>
            </a:pPr>
            <a:r>
              <a:rPr lang="pt-BR" sz="1600">
                <a:solidFill>
                  <a:schemeClr val="dk1"/>
                </a:solidFill>
                <a:latin typeface="Open Sans"/>
                <a:ea typeface="Open Sans"/>
                <a:cs typeface="Open Sans"/>
                <a:sym typeface="Open Sans"/>
              </a:rPr>
              <a:t>Acessem outros recursos disponíveis no material de apoio, além de de oferecer um conteúdo relevante, contribui com atividades lúdico-educativas que poderão ser abordadas com as crianças dos anos iniciais do Ensino Fundamental e complementam o tema desta atividade. </a:t>
            </a:r>
            <a:endParaRPr sz="1600" b="1">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None/>
            </a:pPr>
            <a:endParaRPr>
              <a:solidFill>
                <a:schemeClr val="dk1"/>
              </a:solidFill>
              <a:latin typeface="Open Sans"/>
              <a:ea typeface="Open Sans"/>
              <a:cs typeface="Open Sans"/>
              <a:sym typeface="Open Sans"/>
            </a:endParaRPr>
          </a:p>
          <a:p>
            <a:pPr marL="0" lvl="0" indent="0" algn="l" rtl="0">
              <a:lnSpc>
                <a:spcPct val="115000"/>
              </a:lnSpc>
              <a:spcBef>
                <a:spcPts val="0"/>
              </a:spcBef>
              <a:spcAft>
                <a:spcPts val="0"/>
              </a:spcAft>
              <a:buNone/>
            </a:pPr>
            <a:endParaRPr>
              <a:solidFill>
                <a:schemeClr val="dk1"/>
              </a:solidFill>
              <a:latin typeface="Open Sans"/>
              <a:ea typeface="Open Sans"/>
              <a:cs typeface="Open Sans"/>
              <a:sym typeface="Open Sans"/>
            </a:endParaRPr>
          </a:p>
        </p:txBody>
      </p:sp>
      <p:pic>
        <p:nvPicPr>
          <p:cNvPr id="128" name="Google Shape;128;p25"/>
          <p:cNvPicPr preferRelativeResize="0"/>
          <p:nvPr/>
        </p:nvPicPr>
        <p:blipFill>
          <a:blip r:embed="rId4">
            <a:alphaModFix/>
          </a:blip>
          <a:stretch>
            <a:fillRect/>
          </a:stretch>
        </p:blipFill>
        <p:spPr>
          <a:xfrm>
            <a:off x="5199100" y="1465150"/>
            <a:ext cx="3657650" cy="2441475"/>
          </a:xfrm>
          <a:prstGeom prst="rect">
            <a:avLst/>
          </a:prstGeom>
          <a:noFill/>
          <a:ln>
            <a:noFill/>
          </a:ln>
        </p:spPr>
      </p:pic>
      <p:pic>
        <p:nvPicPr>
          <p:cNvPr id="129" name="Google Shape;129;p25"/>
          <p:cNvPicPr preferRelativeResize="0"/>
          <p:nvPr/>
        </p:nvPicPr>
        <p:blipFill rotWithShape="1">
          <a:blip r:embed="rId5">
            <a:alphaModFix/>
          </a:blip>
          <a:srcRect l="26980" t="21251" r="42174" b="10785"/>
          <a:stretch/>
        </p:blipFill>
        <p:spPr>
          <a:xfrm>
            <a:off x="380791" y="1697988"/>
            <a:ext cx="1772984" cy="2441476"/>
          </a:xfrm>
          <a:prstGeom prst="rect">
            <a:avLst/>
          </a:prstGeom>
          <a:noFill/>
          <a:ln w="19050" cap="flat" cmpd="sng">
            <a:solidFill>
              <a:srgbClr val="000000"/>
            </a:solidFill>
            <a:prstDash val="solid"/>
            <a:round/>
            <a:headEnd type="none" w="sm" len="sm"/>
            <a:tailEnd type="none" w="sm" len="sm"/>
          </a:ln>
        </p:spPr>
      </p:pic>
      <p:pic>
        <p:nvPicPr>
          <p:cNvPr id="130" name="Google Shape;130;p25"/>
          <p:cNvPicPr preferRelativeResize="0"/>
          <p:nvPr/>
        </p:nvPicPr>
        <p:blipFill rotWithShape="1">
          <a:blip r:embed="rId6">
            <a:alphaModFix/>
          </a:blip>
          <a:srcRect l="25019" t="6364" r="5676" b="28425"/>
          <a:stretch/>
        </p:blipFill>
        <p:spPr>
          <a:xfrm>
            <a:off x="2395125" y="1698001"/>
            <a:ext cx="2176875" cy="1319025"/>
          </a:xfrm>
          <a:prstGeom prst="rect">
            <a:avLst/>
          </a:prstGeom>
          <a:noFill/>
          <a:ln>
            <a:noFill/>
          </a:ln>
        </p:spPr>
      </p:pic>
      <p:pic>
        <p:nvPicPr>
          <p:cNvPr id="131" name="Google Shape;131;p25"/>
          <p:cNvPicPr preferRelativeResize="0"/>
          <p:nvPr/>
        </p:nvPicPr>
        <p:blipFill rotWithShape="1">
          <a:blip r:embed="rId7">
            <a:alphaModFix/>
          </a:blip>
          <a:srcRect l="24901" t="7689" r="5793" b="29739"/>
          <a:stretch/>
        </p:blipFill>
        <p:spPr>
          <a:xfrm>
            <a:off x="4572000" y="3249875"/>
            <a:ext cx="2176875" cy="1265625"/>
          </a:xfrm>
          <a:prstGeom prst="rect">
            <a:avLst/>
          </a:prstGeom>
          <a:noFill/>
          <a:ln>
            <a:noFill/>
          </a:ln>
        </p:spPr>
      </p:pic>
      <p:pic>
        <p:nvPicPr>
          <p:cNvPr id="132" name="Google Shape;132;p25"/>
          <p:cNvPicPr preferRelativeResize="0"/>
          <p:nvPr/>
        </p:nvPicPr>
        <p:blipFill rotWithShape="1">
          <a:blip r:embed="rId8">
            <a:alphaModFix/>
          </a:blip>
          <a:srcRect l="25878" t="6632" r="4816" b="30797"/>
          <a:stretch/>
        </p:blipFill>
        <p:spPr>
          <a:xfrm>
            <a:off x="2395125" y="3249874"/>
            <a:ext cx="2176875" cy="1265625"/>
          </a:xfrm>
          <a:prstGeom prst="rect">
            <a:avLst/>
          </a:prstGeom>
          <a:noFill/>
          <a:ln>
            <a:noFill/>
          </a:ln>
        </p:spPr>
      </p:pic>
      <p:pic>
        <p:nvPicPr>
          <p:cNvPr id="8" name="Google Shape;10;p8"/>
          <p:cNvPicPr preferRelativeResize="0"/>
          <p:nvPr/>
        </p:nvPicPr>
        <p:blipFill rotWithShape="1">
          <a:blip r:embed="rId9">
            <a:alphaModFix/>
          </a:blip>
          <a:srcRect/>
          <a:stretch/>
        </p:blipFill>
        <p:spPr>
          <a:xfrm>
            <a:off x="5463150" y="4742163"/>
            <a:ext cx="979141" cy="2524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1045</Words>
  <Application>Microsoft Office PowerPoint</Application>
  <PresentationFormat>Apresentação na tela (16:9)</PresentationFormat>
  <Paragraphs>107</Paragraphs>
  <Slides>13</Slides>
  <Notes>13</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13</vt:i4>
      </vt:variant>
    </vt:vector>
  </HeadingPairs>
  <TitlesOfParts>
    <vt:vector size="20" baseType="lpstr">
      <vt:lpstr>Open Sans Light</vt:lpstr>
      <vt:lpstr>Roboto</vt:lpstr>
      <vt:lpstr>Arial</vt:lpstr>
      <vt:lpstr>Open Sans ExtraBold</vt:lpstr>
      <vt:lpstr>Open Sans</vt:lpstr>
      <vt:lpstr>Verdana</vt: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Silvio Oliveira</dc:creator>
  <cp:lastModifiedBy>Windows User</cp:lastModifiedBy>
  <cp:revision>2</cp:revision>
  <dcterms:modified xsi:type="dcterms:W3CDTF">2021-06-21T20:17:04Z</dcterms:modified>
</cp:coreProperties>
</file>